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5">
  <p:sldMasterIdLst>
    <p:sldMasterId id="2147483648" r:id="rId1"/>
    <p:sldMasterId id="2147483651" r:id="rId2"/>
    <p:sldMasterId id="2147483664" r:id="rId3"/>
  </p:sldMasterIdLst>
  <p:notesMasterIdLst>
    <p:notesMasterId r:id="rId22"/>
  </p:notesMasterIdLst>
  <p:handoutMasterIdLst>
    <p:handoutMasterId r:id="rId23"/>
  </p:handoutMasterIdLst>
  <p:sldIdLst>
    <p:sldId id="256" r:id="rId4"/>
    <p:sldId id="548" r:id="rId5"/>
    <p:sldId id="319" r:id="rId6"/>
    <p:sldId id="378" r:id="rId7"/>
    <p:sldId id="562" r:id="rId8"/>
    <p:sldId id="545" r:id="rId9"/>
    <p:sldId id="549" r:id="rId10"/>
    <p:sldId id="395" r:id="rId11"/>
    <p:sldId id="396" r:id="rId12"/>
    <p:sldId id="563" r:id="rId13"/>
    <p:sldId id="403" r:id="rId14"/>
    <p:sldId id="550" r:id="rId15"/>
    <p:sldId id="408" r:id="rId16"/>
    <p:sldId id="558" r:id="rId17"/>
    <p:sldId id="555" r:id="rId18"/>
    <p:sldId id="554" r:id="rId19"/>
    <p:sldId id="561" r:id="rId20"/>
    <p:sldId id="559" r:id="rId21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xnyASuI/6iFCFo5X326wEpQOy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845"/>
    <a:srgbClr val="AC8300"/>
    <a:srgbClr val="FFC000"/>
    <a:srgbClr val="2F713A"/>
    <a:srgbClr val="00AF50"/>
    <a:srgbClr val="25592E"/>
    <a:srgbClr val="EBE2DD"/>
    <a:srgbClr val="F1EBE7"/>
    <a:srgbClr val="2E7039"/>
    <a:srgbClr val="DED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3498CC-7E24-4A28-83FC-753BE4063C64}">
  <a:tblStyle styleId="{FF3498CC-7E24-4A28-83FC-753BE4063C6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ED"/>
          </a:solidFill>
        </a:fill>
      </a:tcStyle>
    </a:wholeTbl>
    <a:band1H>
      <a:tcTxStyle/>
      <a:tcStyle>
        <a:tcBdr/>
        <a:fill>
          <a:solidFill>
            <a:srgbClr val="CFD6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6D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E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E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3853" autoAdjust="0"/>
  </p:normalViewPr>
  <p:slideViewPr>
    <p:cSldViewPr snapToGrid="0">
      <p:cViewPr varScale="1">
        <p:scale>
          <a:sx n="87" d="100"/>
          <a:sy n="87" d="100"/>
        </p:scale>
        <p:origin x="36" y="399"/>
      </p:cViewPr>
      <p:guideLst>
        <p:guide orient="horz" pos="248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42" Type="http://customschemas.google.com/relationships/presentationmetadata" Target="metadata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46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45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handoutMaster" Target="handoutMasters/handoutMaster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4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notesMaster" Target="notesMasters/notesMaster1.xml" /><Relationship Id="rId43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88107876158744E-2"/>
          <c:y val="0.11289807524059492"/>
          <c:w val="0.57711890472356697"/>
          <c:h val="0.8358450464058826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Montants globaux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143-4BFE-89C5-F56C5495747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143-4BFE-89C5-F56C5495747A}"/>
              </c:ext>
            </c:extLst>
          </c:dPt>
          <c:dPt>
            <c:idx val="2"/>
            <c:bubble3D val="0"/>
            <c:spPr>
              <a:solidFill>
                <a:srgbClr val="EB202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143-4BFE-89C5-F56C5495747A}"/>
              </c:ext>
            </c:extLst>
          </c:dPt>
          <c:dLbls>
            <c:dLbl>
              <c:idx val="1"/>
              <c:layout>
                <c:manualLayout>
                  <c:x val="0"/>
                  <c:y val="0.23662316168566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F71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43-4BFE-89C5-F56C5495747A}"/>
                </c:ext>
              </c:extLst>
            </c:dLbl>
            <c:dLbl>
              <c:idx val="2"/>
              <c:layout>
                <c:manualLayout>
                  <c:x val="-3.0108569782684107E-2"/>
                  <c:y val="1.9457567804024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F71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43-4BFE-89C5-F56C54957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AXE 1</c:v>
                </c:pt>
                <c:pt idx="1">
                  <c:v>AXE 2</c:v>
                </c:pt>
                <c:pt idx="2">
                  <c:v>AXE 3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0.59</c:v>
                </c:pt>
                <c:pt idx="1">
                  <c:v>0.3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3-4BFE-89C5-F56C549574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41604924080133"/>
          <c:y val="0.16771762904636925"/>
          <c:w val="0.34058395075919873"/>
          <c:h val="0.6016055963219192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1050325579142E-2"/>
          <c:y val="0.13804386135124322"/>
          <c:w val="0.57711890472356697"/>
          <c:h val="0.8358450464058826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Montants globaux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51-4512-8CAF-7A97880B9F4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51-4512-8CAF-7A97880B9F46}"/>
              </c:ext>
            </c:extLst>
          </c:dPt>
          <c:dPt>
            <c:idx val="2"/>
            <c:bubble3D val="0"/>
            <c:spPr>
              <a:solidFill>
                <a:srgbClr val="EB202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51-4512-8CAF-7A97880B9F46}"/>
              </c:ext>
            </c:extLst>
          </c:dPt>
          <c:dLbls>
            <c:dLbl>
              <c:idx val="1"/>
              <c:layout>
                <c:manualLayout>
                  <c:x val="0.16925457353844678"/>
                  <c:y val="9.0877393469493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51-4512-8CAF-7A97880B9F46}"/>
                </c:ext>
              </c:extLst>
            </c:dLbl>
            <c:dLbl>
              <c:idx val="2"/>
              <c:layout>
                <c:manualLayout>
                  <c:x val="5.8063285715778581E-2"/>
                  <c:y val="-0.232004609481116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51-4512-8CAF-7A97880B9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Public</c:v>
                </c:pt>
                <c:pt idx="1">
                  <c:v>Privé</c:v>
                </c:pt>
              </c:strCache>
            </c:strRef>
          </c:cat>
          <c:val>
            <c:numRef>
              <c:f>Feuil1!$B$2:$B$3</c:f>
              <c:numCache>
                <c:formatCode>0.00%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51-4512-8CAF-7A97880B9F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98982019911276"/>
          <c:y val="0.21009229793924938"/>
          <c:w val="0.36170635264390305"/>
          <c:h val="0.6016055963219192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97284494367779E-2"/>
          <c:y val="0.13006549057090724"/>
          <c:w val="0.89720955655190993"/>
          <c:h val="0.71501572980945038"/>
        </c:manualLayout>
      </c:layout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rgbClr val="008A4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8A4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19,5%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96C-466A-9AA9-1DCC29BE84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38884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Feuil1!$B$2:$B$6</c:f>
              <c:numCache>
                <c:formatCode>0.0%</c:formatCode>
                <c:ptCount val="5"/>
                <c:pt idx="0">
                  <c:v>0.19</c:v>
                </c:pt>
                <c:pt idx="1">
                  <c:v>0.2</c:v>
                </c:pt>
                <c:pt idx="2">
                  <c:v>0.21</c:v>
                </c:pt>
                <c:pt idx="3">
                  <c:v>0.21</c:v>
                </c:pt>
                <c:pt idx="4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47-4A65-8745-069BD5AAB1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3527680"/>
        <c:axId val="833535296"/>
      </c:lineChart>
      <c:catAx>
        <c:axId val="8335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535296"/>
        <c:crosses val="autoZero"/>
        <c:auto val="1"/>
        <c:lblAlgn val="ctr"/>
        <c:lblOffset val="100"/>
        <c:noMultiLvlLbl val="0"/>
      </c:catAx>
      <c:valAx>
        <c:axId val="8335352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52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A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Feuil1!$B$2:$B$6</c:f>
              <c:numCache>
                <c:formatCode>0.0%</c:formatCode>
                <c:ptCount val="5"/>
                <c:pt idx="0">
                  <c:v>9.2999999999999999E-2</c:v>
                </c:pt>
                <c:pt idx="1">
                  <c:v>0.11</c:v>
                </c:pt>
                <c:pt idx="2">
                  <c:v>0.06</c:v>
                </c:pt>
                <c:pt idx="3">
                  <c:v>6.2E-2</c:v>
                </c:pt>
                <c:pt idx="4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E-4230-A882-D401DCB69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524960"/>
        <c:axId val="833528768"/>
      </c:barChart>
      <c:catAx>
        <c:axId val="8335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528768"/>
        <c:crosses val="autoZero"/>
        <c:auto val="1"/>
        <c:lblAlgn val="ctr"/>
        <c:lblOffset val="100"/>
        <c:noMultiLvlLbl val="0"/>
      </c:catAx>
      <c:valAx>
        <c:axId val="83352876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52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B9A1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Feuil1!$B$2:$B$6</c:f>
              <c:numCache>
                <c:formatCode>0.0%</c:formatCode>
                <c:ptCount val="5"/>
                <c:pt idx="0">
                  <c:v>3.9E-2</c:v>
                </c:pt>
                <c:pt idx="1">
                  <c:v>3.1E-2</c:v>
                </c:pt>
                <c:pt idx="2">
                  <c:v>3.1E-2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9-4CCC-B1F4-9E1F10802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3548896"/>
        <c:axId val="833537472"/>
      </c:barChart>
      <c:catAx>
        <c:axId val="8335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537472"/>
        <c:crosses val="autoZero"/>
        <c:auto val="1"/>
        <c:lblAlgn val="ctr"/>
        <c:lblOffset val="100"/>
        <c:noMultiLvlLbl val="0"/>
      </c:catAx>
      <c:valAx>
        <c:axId val="8335374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548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8324679682213"/>
          <c:y val="0.11945059127740915"/>
          <c:w val="0.62827781916617853"/>
          <c:h val="0.7548286207930254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Montants globaux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F3-4553-87B5-E4DFAFFB791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F3-4553-87B5-E4DFAFFB791E}"/>
              </c:ext>
            </c:extLst>
          </c:dPt>
          <c:dPt>
            <c:idx val="2"/>
            <c:bubble3D val="0"/>
            <c:spPr>
              <a:solidFill>
                <a:srgbClr val="EB202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F3-4553-87B5-E4DFAFFB791E}"/>
              </c:ext>
            </c:extLst>
          </c:dPt>
          <c:dLbls>
            <c:dLbl>
              <c:idx val="0"/>
              <c:layout>
                <c:manualLayout>
                  <c:x val="3.3034341630601781E-2"/>
                  <c:y val="3.50097604400553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F3-4553-87B5-E4DFAFFB791E}"/>
                </c:ext>
              </c:extLst>
            </c:dLbl>
            <c:dLbl>
              <c:idx val="1"/>
              <c:layout>
                <c:manualLayout>
                  <c:x val="1.7070819660943693E-2"/>
                  <c:y val="0.174563413537760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F3-4553-87B5-E4DFAFFB791E}"/>
                </c:ext>
              </c:extLst>
            </c:dLbl>
            <c:dLbl>
              <c:idx val="2"/>
              <c:layout>
                <c:manualLayout>
                  <c:x val="-3.0108569782684107E-2"/>
                  <c:y val="1.94575678040244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F3-4553-87B5-E4DFAFFB7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2F713A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AXE 1</c:v>
                </c:pt>
                <c:pt idx="1">
                  <c:v>AXE 2</c:v>
                </c:pt>
                <c:pt idx="2">
                  <c:v>AXE 3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0.63500000000000001</c:v>
                </c:pt>
                <c:pt idx="1">
                  <c:v>0.25700000000000001</c:v>
                </c:pt>
                <c:pt idx="2">
                  <c:v>0.10799999999999998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F3-4553-87B5-E4DFAFFB791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3592885997387781E-2"/>
          <c:y val="0.89956582624680137"/>
          <c:w val="0.88719212242878498"/>
          <c:h val="9.826418898153042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rgbClr val="2F713A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1400" b="1" i="0" u="none" strike="noStrike" kern="1200" baseline="0">
          <a:solidFill>
            <a:srgbClr val="2F713A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E3-479E-9EE6-369EDC58B811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E3-479E-9EE6-369EDC58B8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F5-47A5-9338-F146B6286367}"/>
              </c:ext>
            </c:extLst>
          </c:dPt>
          <c:dPt>
            <c:idx val="3"/>
            <c:bubble3D val="0"/>
            <c:spPr>
              <a:solidFill>
                <a:srgbClr val="89FB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8E3-479E-9EE6-369EDC58B811}"/>
              </c:ext>
            </c:extLst>
          </c:dPt>
          <c:dPt>
            <c:idx val="4"/>
            <c:bubble3D val="0"/>
            <c:spPr>
              <a:solidFill>
                <a:srgbClr val="E8E1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E3-479E-9EE6-369EDC58B8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F5-47A5-9338-F146B6286367}"/>
              </c:ext>
            </c:extLst>
          </c:dPt>
          <c:dPt>
            <c:idx val="6"/>
            <c:bubble3D val="0"/>
            <c:spPr>
              <a:solidFill>
                <a:srgbClr val="E920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8E3-479E-9EE6-369EDC58B811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8E3-479E-9EE6-369EDC58B81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E3-479E-9EE6-369EDC58B811}"/>
              </c:ext>
            </c:extLst>
          </c:dPt>
          <c:dPt>
            <c:idx val="9"/>
            <c:bubble3D val="0"/>
            <c:spPr>
              <a:solidFill>
                <a:srgbClr val="2559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E3-479E-9EE6-369EDC58B8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B-4A34-84BF-E8F7432DD50A}"/>
              </c:ext>
            </c:extLst>
          </c:dPt>
          <c:dPt>
            <c:idx val="11"/>
            <c:bubble3D val="0"/>
            <c:spPr>
              <a:solidFill>
                <a:srgbClr val="3888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20B-4A34-84BF-E8F7432DD50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8E3-479E-9EE6-369EDC58B811}"/>
                </c:ext>
              </c:extLst>
            </c:dLbl>
            <c:dLbl>
              <c:idx val="9"/>
              <c:layout>
                <c:manualLayout>
                  <c:x val="-8.9972297084767172E-3"/>
                  <c:y val="-1.52032475779291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E3-479E-9EE6-369EDC58B811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0B-4A34-84BF-E8F7432DD50A}"/>
                </c:ext>
              </c:extLst>
            </c:dLbl>
            <c:dLbl>
              <c:idx val="11"/>
              <c:layout>
                <c:manualLayout>
                  <c:x val="0.13412568617226386"/>
                  <c:y val="0.112847832570907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0B-4A34-84BF-E8F7432DD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Industrie</c:v>
                </c:pt>
                <c:pt idx="1">
                  <c:v>Infrastructures et services de transports routiers</c:v>
                </c:pt>
                <c:pt idx="2">
                  <c:v>Urbanisme et habitat</c:v>
                </c:pt>
                <c:pt idx="3">
                  <c:v>Infrastructures et services énergétiques</c:v>
                </c:pt>
                <c:pt idx="4">
                  <c:v>Agriculture</c:v>
                </c:pt>
                <c:pt idx="5">
                  <c:v>Eau et assainissement</c:v>
                </c:pt>
                <c:pt idx="6">
                  <c:v>Développement communautaire</c:v>
                </c:pt>
                <c:pt idx="7">
                  <c:v>Tourisme</c:v>
                </c:pt>
                <c:pt idx="8">
                  <c:v>Education et formation</c:v>
                </c:pt>
                <c:pt idx="9">
                  <c:v>Administration publique</c:v>
                </c:pt>
                <c:pt idx="10">
                  <c:v>Justice, Sécurité et souveraineté</c:v>
                </c:pt>
                <c:pt idx="11">
                  <c:v>Autres</c:v>
                </c:pt>
              </c:strCache>
            </c:strRef>
          </c:cat>
          <c:val>
            <c:numRef>
              <c:f>Feuil1!$B$2:$B$13</c:f>
              <c:numCache>
                <c:formatCode>0.0%</c:formatCode>
                <c:ptCount val="12"/>
                <c:pt idx="0">
                  <c:v>0.11129672851575764</c:v>
                </c:pt>
                <c:pt idx="1">
                  <c:v>8.2298942605205441E-2</c:v>
                </c:pt>
                <c:pt idx="2">
                  <c:v>7.4263525858784249E-2</c:v>
                </c:pt>
                <c:pt idx="3">
                  <c:v>6.7508484652940862E-2</c:v>
                </c:pt>
                <c:pt idx="4">
                  <c:v>6.3316346276599711E-2</c:v>
                </c:pt>
                <c:pt idx="5">
                  <c:v>6.1154917679406125E-2</c:v>
                </c:pt>
                <c:pt idx="6">
                  <c:v>5.7382284755407742E-2</c:v>
                </c:pt>
                <c:pt idx="7">
                  <c:v>5.4749058963073853E-2</c:v>
                </c:pt>
                <c:pt idx="8">
                  <c:v>4.9033573614745342E-2</c:v>
                </c:pt>
                <c:pt idx="9">
                  <c:v>4.2893056874771913E-2</c:v>
                </c:pt>
                <c:pt idx="10">
                  <c:v>5.5931940962249876E-2</c:v>
                </c:pt>
                <c:pt idx="11">
                  <c:v>0.28017113924105741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3-479E-9EE6-369EDC58B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2251825873958533"/>
          <c:y val="1.1043146471674406E-2"/>
          <c:w val="0.36463473638340582"/>
          <c:h val="0.98895685352832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A38212-3FEF-4504-B68E-2DA112067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C94872-C14A-4D61-8952-A056D1F03C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F07D4EC6-7168-4A09-9FC0-CF1FDBCB574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5E12F0-C658-4A11-9C92-DCD9BFD09B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0BF7AF-F3F9-47AB-9410-07D48C845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C28C6A6-9013-4CC9-9947-26F1288A5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8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403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31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95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84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19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31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206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537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38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242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29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06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80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39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7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6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46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06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6" tIns="47764" rIns="95556" bIns="47764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73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yle slide layout">
  <p:cSld name="Style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yle slide layout">
  <p:cSld name="Style slide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layout">
  <p:cSld name="1_Cover slide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layout">
  <p:cSld name="1_Cover slide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yle slide layout">
  <p:cSld name="Style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11191875" y="6297318"/>
            <a:ext cx="409574" cy="409574"/>
          </a:xfrm>
          <a:prstGeom prst="ellipse">
            <a:avLst/>
          </a:prstGeom>
          <a:solidFill>
            <a:srgbClr val="E8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20" name="Google Shape;20;p22"/>
          <p:cNvSpPr txBox="1"/>
          <p:nvPr/>
        </p:nvSpPr>
        <p:spPr>
          <a:xfrm>
            <a:off x="965553" y="6470237"/>
            <a:ext cx="880768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Impact"/>
                <a:cs typeface="Impact"/>
                <a:sym typeface="Twentieth Century"/>
              </a:rPr>
              <a:t>Plan Sénégal Émergent (PSE) </a:t>
            </a:r>
            <a:r>
              <a:rPr lang="fr-FR" sz="1000" b="0" i="1" u="none" strike="noStrike" cap="none" baseline="0" dirty="0">
                <a:solidFill>
                  <a:srgbClr val="B69F8D"/>
                </a:solidFill>
                <a:latin typeface="Tw Cen MT" panose="020B0602020104020603" pitchFamily="34" charset="0"/>
                <a:ea typeface="Impact"/>
                <a:cs typeface="Impact"/>
                <a:sym typeface="Twentieth Century"/>
              </a:rPr>
              <a:t>- Phase 3 : 2024-2028</a:t>
            </a:r>
          </a:p>
        </p:txBody>
      </p:sp>
      <p:pic>
        <p:nvPicPr>
          <p:cNvPr id="22" name="Google Shape;22;p2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4" y="6261137"/>
            <a:ext cx="474510" cy="505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2"/>
          <p:cNvCxnSpPr>
            <a:cxnSpLocks/>
          </p:cNvCxnSpPr>
          <p:nvPr userDrawn="1"/>
        </p:nvCxnSpPr>
        <p:spPr>
          <a:xfrm>
            <a:off x="1059699" y="6478704"/>
            <a:ext cx="10141701" cy="0"/>
          </a:xfrm>
          <a:prstGeom prst="line">
            <a:avLst/>
          </a:prstGeom>
          <a:ln w="12700">
            <a:solidFill>
              <a:srgbClr val="00874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1001374" y="6297318"/>
            <a:ext cx="523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2F713A"/>
                </a:solidFill>
                <a:latin typeface="Tw Cen MT" panose="020B0602020104020603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56032"/>
            <a:ext cx="930400" cy="4032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5.xml" /><Relationship Id="rId7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4.xml" /><Relationship Id="rId1" Type="http://schemas.openxmlformats.org/officeDocument/2006/relationships/slideLayout" Target="../slideLayouts/slideLayout3.xml" /><Relationship Id="rId6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6.xml" /><Relationship Id="rId9" Type="http://schemas.openxmlformats.org/officeDocument/2006/relationships/slideLayout" Target="../slideLayouts/slideLayout11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3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1</a:t>
            </a:r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388"/>
            <a:ext cx="12192000" cy="68607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 /><Relationship Id="rId13" Type="http://schemas.openxmlformats.org/officeDocument/2006/relationships/image" Target="../media/image29.png" /><Relationship Id="rId18" Type="http://schemas.openxmlformats.org/officeDocument/2006/relationships/image" Target="../media/image34.svg" /><Relationship Id="rId26" Type="http://schemas.openxmlformats.org/officeDocument/2006/relationships/image" Target="../media/image42.svg" /><Relationship Id="rId39" Type="http://schemas.openxmlformats.org/officeDocument/2006/relationships/image" Target="../media/image55.png" /><Relationship Id="rId3" Type="http://schemas.openxmlformats.org/officeDocument/2006/relationships/image" Target="../media/image19.png" /><Relationship Id="rId21" Type="http://schemas.openxmlformats.org/officeDocument/2006/relationships/image" Target="../media/image37.png" /><Relationship Id="rId34" Type="http://schemas.openxmlformats.org/officeDocument/2006/relationships/image" Target="../media/image50.svg" /><Relationship Id="rId42" Type="http://schemas.openxmlformats.org/officeDocument/2006/relationships/image" Target="../media/image58.svg" /><Relationship Id="rId7" Type="http://schemas.openxmlformats.org/officeDocument/2006/relationships/image" Target="../media/image23.png" /><Relationship Id="rId12" Type="http://schemas.openxmlformats.org/officeDocument/2006/relationships/image" Target="../media/image28.svg" /><Relationship Id="rId17" Type="http://schemas.openxmlformats.org/officeDocument/2006/relationships/image" Target="../media/image33.png" /><Relationship Id="rId25" Type="http://schemas.openxmlformats.org/officeDocument/2006/relationships/image" Target="../media/image41.png" /><Relationship Id="rId33" Type="http://schemas.openxmlformats.org/officeDocument/2006/relationships/image" Target="../media/image49.png" /><Relationship Id="rId38" Type="http://schemas.openxmlformats.org/officeDocument/2006/relationships/image" Target="../media/image54.svg" /><Relationship Id="rId2" Type="http://schemas.openxmlformats.org/officeDocument/2006/relationships/notesSlide" Target="../notesSlides/notesSlide15.xml" /><Relationship Id="rId16" Type="http://schemas.openxmlformats.org/officeDocument/2006/relationships/image" Target="../media/image32.svg" /><Relationship Id="rId20" Type="http://schemas.openxmlformats.org/officeDocument/2006/relationships/image" Target="../media/image36.svg" /><Relationship Id="rId29" Type="http://schemas.openxmlformats.org/officeDocument/2006/relationships/image" Target="../media/image45.png" /><Relationship Id="rId41" Type="http://schemas.openxmlformats.org/officeDocument/2006/relationships/image" Target="../media/image57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2.svg" /><Relationship Id="rId11" Type="http://schemas.openxmlformats.org/officeDocument/2006/relationships/image" Target="../media/image27.png" /><Relationship Id="rId24" Type="http://schemas.openxmlformats.org/officeDocument/2006/relationships/image" Target="../media/image40.svg" /><Relationship Id="rId32" Type="http://schemas.openxmlformats.org/officeDocument/2006/relationships/image" Target="../media/image48.svg" /><Relationship Id="rId37" Type="http://schemas.openxmlformats.org/officeDocument/2006/relationships/image" Target="../media/image53.png" /><Relationship Id="rId40" Type="http://schemas.openxmlformats.org/officeDocument/2006/relationships/image" Target="../media/image56.svg" /><Relationship Id="rId5" Type="http://schemas.openxmlformats.org/officeDocument/2006/relationships/image" Target="../media/image21.png" /><Relationship Id="rId15" Type="http://schemas.openxmlformats.org/officeDocument/2006/relationships/image" Target="../media/image31.png" /><Relationship Id="rId23" Type="http://schemas.openxmlformats.org/officeDocument/2006/relationships/image" Target="../media/image39.png" /><Relationship Id="rId28" Type="http://schemas.openxmlformats.org/officeDocument/2006/relationships/image" Target="../media/image44.svg" /><Relationship Id="rId36" Type="http://schemas.openxmlformats.org/officeDocument/2006/relationships/image" Target="../media/image52.svg" /><Relationship Id="rId10" Type="http://schemas.openxmlformats.org/officeDocument/2006/relationships/image" Target="../media/image26.svg" /><Relationship Id="rId19" Type="http://schemas.openxmlformats.org/officeDocument/2006/relationships/image" Target="../media/image35.png" /><Relationship Id="rId31" Type="http://schemas.openxmlformats.org/officeDocument/2006/relationships/image" Target="../media/image47.png" /><Relationship Id="rId44" Type="http://schemas.openxmlformats.org/officeDocument/2006/relationships/image" Target="../media/image60.svg" /><Relationship Id="rId4" Type="http://schemas.openxmlformats.org/officeDocument/2006/relationships/image" Target="../media/image20.svg" /><Relationship Id="rId9" Type="http://schemas.openxmlformats.org/officeDocument/2006/relationships/image" Target="../media/image25.png" /><Relationship Id="rId14" Type="http://schemas.openxmlformats.org/officeDocument/2006/relationships/image" Target="../media/image30.svg" /><Relationship Id="rId22" Type="http://schemas.openxmlformats.org/officeDocument/2006/relationships/image" Target="../media/image38.svg" /><Relationship Id="rId27" Type="http://schemas.openxmlformats.org/officeDocument/2006/relationships/image" Target="../media/image43.png" /><Relationship Id="rId30" Type="http://schemas.openxmlformats.org/officeDocument/2006/relationships/image" Target="../media/image46.svg" /><Relationship Id="rId35" Type="http://schemas.openxmlformats.org/officeDocument/2006/relationships/image" Target="../media/image51.png" /><Relationship Id="rId43" Type="http://schemas.openxmlformats.org/officeDocument/2006/relationships/image" Target="../media/image59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 /><Relationship Id="rId13" Type="http://schemas.openxmlformats.org/officeDocument/2006/relationships/image" Target="../media/image71.png" /><Relationship Id="rId3" Type="http://schemas.openxmlformats.org/officeDocument/2006/relationships/image" Target="../media/image61.png" /><Relationship Id="rId7" Type="http://schemas.openxmlformats.org/officeDocument/2006/relationships/image" Target="../media/image65.png" /><Relationship Id="rId12" Type="http://schemas.openxmlformats.org/officeDocument/2006/relationships/image" Target="../media/image70.sv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64.svg" /><Relationship Id="rId11" Type="http://schemas.openxmlformats.org/officeDocument/2006/relationships/image" Target="../media/image69.png" /><Relationship Id="rId5" Type="http://schemas.openxmlformats.org/officeDocument/2006/relationships/image" Target="../media/image63.png" /><Relationship Id="rId10" Type="http://schemas.openxmlformats.org/officeDocument/2006/relationships/image" Target="../media/image68.svg" /><Relationship Id="rId4" Type="http://schemas.openxmlformats.org/officeDocument/2006/relationships/image" Target="../media/image62.svg" /><Relationship Id="rId9" Type="http://schemas.openxmlformats.org/officeDocument/2006/relationships/image" Target="../media/image67.png" /><Relationship Id="rId14" Type="http://schemas.openxmlformats.org/officeDocument/2006/relationships/image" Target="../media/image72.sv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chart" Target="../charts/chart2.xml" /><Relationship Id="rId3" Type="http://schemas.openxmlformats.org/officeDocument/2006/relationships/chart" Target="../charts/chart1.xml" /><Relationship Id="rId7" Type="http://schemas.openxmlformats.org/officeDocument/2006/relationships/image" Target="../media/image9.svg" /><Relationship Id="rId12" Type="http://schemas.openxmlformats.org/officeDocument/2006/relationships/image" Target="../media/image14.png" /><Relationship Id="rId17" Type="http://schemas.openxmlformats.org/officeDocument/2006/relationships/image" Target="../media/image18.sv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17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8.png" /><Relationship Id="rId11" Type="http://schemas.openxmlformats.org/officeDocument/2006/relationships/image" Target="../media/image13.svg" /><Relationship Id="rId5" Type="http://schemas.openxmlformats.org/officeDocument/2006/relationships/image" Target="../media/image7.svg" /><Relationship Id="rId15" Type="http://schemas.openxmlformats.org/officeDocument/2006/relationships/image" Target="../media/image16.png" /><Relationship Id="rId10" Type="http://schemas.openxmlformats.org/officeDocument/2006/relationships/image" Target="../media/image12.png" /><Relationship Id="rId4" Type="http://schemas.openxmlformats.org/officeDocument/2006/relationships/image" Target="../media/image6.png" /><Relationship Id="rId9" Type="http://schemas.openxmlformats.org/officeDocument/2006/relationships/image" Target="../media/image11.svg" /><Relationship Id="rId1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5" Type="http://schemas.openxmlformats.org/officeDocument/2006/relationships/chart" Target="../charts/chart5.xml" /><Relationship Id="rId4" Type="http://schemas.openxmlformats.org/officeDocument/2006/relationships/chart" Target="../charts/char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30" y="1741620"/>
            <a:ext cx="6627368" cy="18877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43991" y="1377363"/>
            <a:ext cx="523612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F713A"/>
                </a:solidFill>
              </a:rPr>
              <a:t>PAP 2024-2028</a:t>
            </a:r>
          </a:p>
        </p:txBody>
      </p:sp>
      <p:sp>
        <p:nvSpPr>
          <p:cNvPr id="97" name="Google Shape;111;p2"/>
          <p:cNvSpPr txBox="1"/>
          <p:nvPr/>
        </p:nvSpPr>
        <p:spPr>
          <a:xfrm>
            <a:off x="523874" y="261840"/>
            <a:ext cx="10114912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</a:t>
            </a:r>
            <a:r>
              <a:rPr lang="fr-FR" sz="21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SCÉNARIO PORTÉ MAJORITAIREMENT PAR LE SECTEUR PRIVÉ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19503" y="860467"/>
            <a:ext cx="1073467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FR" sz="1800" b="1" dirty="0">
                <a:solidFill>
                  <a:srgbClr val="AA8F7A"/>
                </a:solidFill>
                <a:latin typeface="Helvetica-BoldOblique"/>
              </a:rPr>
              <a:t>Le coût global du PAP 2024-2028 s’élève à 27 182 Mds FCFA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D170CDB-8B82-4D8C-8C74-790CBCEE67D2}"/>
              </a:ext>
            </a:extLst>
          </p:cNvPr>
          <p:cNvSpPr txBox="1"/>
          <p:nvPr/>
        </p:nvSpPr>
        <p:spPr>
          <a:xfrm>
            <a:off x="5735042" y="6175220"/>
            <a:ext cx="2355803" cy="29835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algn="just">
              <a:lnSpc>
                <a:spcPct val="150000"/>
              </a:lnSpc>
              <a:spcAft>
                <a:spcPts val="600"/>
              </a:spcAft>
              <a:defRPr sz="1200" u="sng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S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 </a:t>
            </a:r>
            <a:r>
              <a:rPr lang="fr-SN" sz="10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DGPPE,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7ABC7-D9C8-84A5-3CCD-0524616D17D0}"/>
              </a:ext>
            </a:extLst>
          </p:cNvPr>
          <p:cNvSpPr/>
          <p:nvPr/>
        </p:nvSpPr>
        <p:spPr>
          <a:xfrm>
            <a:off x="6573400" y="4973046"/>
            <a:ext cx="4951850" cy="1214952"/>
          </a:xfrm>
          <a:prstGeom prst="rect">
            <a:avLst/>
          </a:prstGeom>
          <a:solidFill>
            <a:srgbClr val="F2EDEA"/>
          </a:solidFill>
          <a:ln w="12700">
            <a:solidFill>
              <a:srgbClr val="A7DD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rgbClr val="388845"/>
              </a:buClr>
            </a:pPr>
            <a:r>
              <a:rPr lang="fr-FR" b="1" dirty="0">
                <a:solidFill>
                  <a:srgbClr val="2E7039"/>
                </a:solidFill>
                <a:ea typeface="Arial"/>
                <a:cs typeface="Arial"/>
              </a:rPr>
              <a:t>FINANCEMENT PRIVÉ DU PAP3 : </a:t>
            </a:r>
          </a:p>
          <a:p>
            <a:pPr marL="171450" indent="-171450">
              <a:spcAft>
                <a:spcPts val="100"/>
              </a:spcAft>
              <a:buClr>
                <a:srgbClr val="388845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ea typeface="Arial"/>
                <a:cs typeface="Arial"/>
              </a:rPr>
              <a:t>Road shows</a:t>
            </a:r>
          </a:p>
          <a:p>
            <a:pPr marL="171450" indent="-171450">
              <a:spcAft>
                <a:spcPts val="100"/>
              </a:spcAft>
              <a:buClr>
                <a:srgbClr val="388845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ea typeface="Arial"/>
                <a:cs typeface="Arial"/>
              </a:rPr>
              <a:t>Fonds de Préparation de Projets</a:t>
            </a:r>
          </a:p>
          <a:p>
            <a:pPr marL="171450" indent="-171450">
              <a:spcAft>
                <a:spcPts val="100"/>
              </a:spcAft>
              <a:buClr>
                <a:srgbClr val="388845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ea typeface="Arial"/>
                <a:cs typeface="Arial"/>
              </a:rPr>
              <a:t>Fonds de Développement des Projets</a:t>
            </a:r>
          </a:p>
          <a:p>
            <a:pPr marL="171450" indent="-171450">
              <a:spcAft>
                <a:spcPts val="100"/>
              </a:spcAft>
              <a:buClr>
                <a:srgbClr val="388845"/>
              </a:buClr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ea typeface="Arial"/>
                <a:cs typeface="Arial"/>
              </a:rPr>
              <a:t>Optimisation des ressources publiques (espaces budgétaires et effet de levier, etc.)</a:t>
            </a: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90A852D2-FE1A-020C-2647-F7107B4F07C5}"/>
              </a:ext>
            </a:extLst>
          </p:cNvPr>
          <p:cNvSpPr/>
          <p:nvPr/>
        </p:nvSpPr>
        <p:spPr>
          <a:xfrm rot="5400000">
            <a:off x="7114118" y="2240182"/>
            <a:ext cx="1100857" cy="3114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2F006-075A-0EAE-0077-BD79CE223226}"/>
              </a:ext>
            </a:extLst>
          </p:cNvPr>
          <p:cNvSpPr/>
          <p:nvPr/>
        </p:nvSpPr>
        <p:spPr>
          <a:xfrm>
            <a:off x="7730390" y="1947108"/>
            <a:ext cx="2646930" cy="532262"/>
          </a:xfrm>
          <a:prstGeom prst="rect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Besoin de financement du PAP 3</a:t>
            </a:r>
          </a:p>
          <a:p>
            <a:pPr algn="ctr"/>
            <a:r>
              <a:rPr lang="fr-FR" i="1" dirty="0"/>
              <a:t>27 182 Mds de FCFA</a:t>
            </a: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5150AC7F-AE6B-1D45-D4FF-AC7B87B64A6E}"/>
              </a:ext>
            </a:extLst>
          </p:cNvPr>
          <p:cNvSpPr/>
          <p:nvPr/>
        </p:nvSpPr>
        <p:spPr>
          <a:xfrm rot="10800000">
            <a:off x="8413799" y="4693773"/>
            <a:ext cx="1449441" cy="200523"/>
          </a:xfrm>
          <a:prstGeom prst="triangle">
            <a:avLst/>
          </a:prstGeom>
          <a:solidFill>
            <a:srgbClr val="CD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FC28A9E4-9EA1-2510-77CB-E783E9813ADE}"/>
              </a:ext>
            </a:extLst>
          </p:cNvPr>
          <p:cNvCxnSpPr/>
          <p:nvPr/>
        </p:nvCxnSpPr>
        <p:spPr>
          <a:xfrm flipH="1">
            <a:off x="9103992" y="2468119"/>
            <a:ext cx="2563" cy="192528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E274A50F-B4E9-64DB-B452-3292D44E857A}"/>
              </a:ext>
            </a:extLst>
          </p:cNvPr>
          <p:cNvCxnSpPr>
            <a:cxnSpLocks/>
          </p:cNvCxnSpPr>
          <p:nvPr/>
        </p:nvCxnSpPr>
        <p:spPr>
          <a:xfrm>
            <a:off x="7657458" y="2671124"/>
            <a:ext cx="2804833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EF41F53A-9DDE-E2C2-4C6F-740D28B6DCFD}"/>
              </a:ext>
            </a:extLst>
          </p:cNvPr>
          <p:cNvCxnSpPr/>
          <p:nvPr/>
        </p:nvCxnSpPr>
        <p:spPr>
          <a:xfrm>
            <a:off x="7664013" y="2665127"/>
            <a:ext cx="3634" cy="227766"/>
          </a:xfrm>
          <a:prstGeom prst="straightConnector1">
            <a:avLst/>
          </a:prstGeom>
          <a:ln w="12700">
            <a:solidFill>
              <a:srgbClr val="3888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145AE142-BE04-B144-AD9C-97573535AE92}"/>
              </a:ext>
            </a:extLst>
          </p:cNvPr>
          <p:cNvCxnSpPr/>
          <p:nvPr/>
        </p:nvCxnSpPr>
        <p:spPr>
          <a:xfrm>
            <a:off x="10462291" y="2674205"/>
            <a:ext cx="3634" cy="227766"/>
          </a:xfrm>
          <a:prstGeom prst="straightConnector1">
            <a:avLst/>
          </a:prstGeom>
          <a:ln w="12700">
            <a:solidFill>
              <a:srgbClr val="3888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1AE5BE-711B-FABA-EC8A-C54A34BAD729}"/>
              </a:ext>
            </a:extLst>
          </p:cNvPr>
          <p:cNvSpPr/>
          <p:nvPr/>
        </p:nvSpPr>
        <p:spPr>
          <a:xfrm>
            <a:off x="6573400" y="2909916"/>
            <a:ext cx="1999154" cy="644649"/>
          </a:xfrm>
          <a:prstGeom prst="rect">
            <a:avLst/>
          </a:prstGeom>
          <a:solidFill>
            <a:srgbClr val="AA8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algn="ctr"/>
            <a:r>
              <a:rPr lang="fr-FR" sz="1300" b="1" dirty="0"/>
              <a:t>PUBLIC</a:t>
            </a:r>
          </a:p>
          <a:p>
            <a:pPr algn="ctr"/>
            <a:r>
              <a:rPr lang="fr-FR" sz="1300" i="1" dirty="0"/>
              <a:t>13 359 Mds de FCFA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3CE434F-EB98-771C-8EBC-2158B30C8832}"/>
              </a:ext>
            </a:extLst>
          </p:cNvPr>
          <p:cNvSpPr/>
          <p:nvPr/>
        </p:nvSpPr>
        <p:spPr>
          <a:xfrm>
            <a:off x="9568000" y="2950852"/>
            <a:ext cx="1770994" cy="6021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PRIVÉ</a:t>
            </a:r>
          </a:p>
          <a:p>
            <a:pPr algn="ctr"/>
            <a:r>
              <a:rPr lang="fr-FR" sz="1300" i="1" dirty="0"/>
              <a:t>13 823 Mds de FCFA</a:t>
            </a: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86618674-9397-75E0-FB3D-5C510035A189}"/>
              </a:ext>
            </a:extLst>
          </p:cNvPr>
          <p:cNvSpPr/>
          <p:nvPr/>
        </p:nvSpPr>
        <p:spPr>
          <a:xfrm>
            <a:off x="6955476" y="2244069"/>
            <a:ext cx="624460" cy="624460"/>
          </a:xfrm>
          <a:prstGeom prst="ellipse">
            <a:avLst/>
          </a:prstGeom>
          <a:solidFill>
            <a:srgbClr val="CD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49,2%</a:t>
            </a: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A2B3C9E-091C-BCBD-5357-A5974A01CCDC}"/>
              </a:ext>
            </a:extLst>
          </p:cNvPr>
          <p:cNvSpPr/>
          <p:nvPr/>
        </p:nvSpPr>
        <p:spPr>
          <a:xfrm>
            <a:off x="10638786" y="2275137"/>
            <a:ext cx="634779" cy="634779"/>
          </a:xfrm>
          <a:prstGeom prst="ellipse">
            <a:avLst/>
          </a:prstGeom>
          <a:solidFill>
            <a:srgbClr val="CD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50,8%</a:t>
            </a: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1B3BA421-D59C-2AEC-E89B-75D8B29DD835}"/>
              </a:ext>
            </a:extLst>
          </p:cNvPr>
          <p:cNvCxnSpPr>
            <a:cxnSpLocks/>
          </p:cNvCxnSpPr>
          <p:nvPr/>
        </p:nvCxnSpPr>
        <p:spPr>
          <a:xfrm>
            <a:off x="7615814" y="3745351"/>
            <a:ext cx="2843122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7E68BC03-59BE-2A10-C1DE-F7260BE3C433}"/>
              </a:ext>
            </a:extLst>
          </p:cNvPr>
          <p:cNvCxnSpPr/>
          <p:nvPr/>
        </p:nvCxnSpPr>
        <p:spPr>
          <a:xfrm>
            <a:off x="9180480" y="3754484"/>
            <a:ext cx="3634" cy="227766"/>
          </a:xfrm>
          <a:prstGeom prst="straightConnector1">
            <a:avLst/>
          </a:prstGeom>
          <a:ln w="12700">
            <a:solidFill>
              <a:srgbClr val="3888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34A656A-5E04-949E-1CCE-F87507832E71}"/>
              </a:ext>
            </a:extLst>
          </p:cNvPr>
          <p:cNvSpPr/>
          <p:nvPr/>
        </p:nvSpPr>
        <p:spPr>
          <a:xfrm>
            <a:off x="7625655" y="4015757"/>
            <a:ext cx="3111743" cy="532262"/>
          </a:xfrm>
          <a:prstGeom prst="rect">
            <a:avLst/>
          </a:prstGeom>
          <a:solidFill>
            <a:srgbClr val="FBF9AD"/>
          </a:solidFill>
          <a:ln w="15875">
            <a:solidFill>
              <a:srgbClr val="F89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GAP DE FINANCEMENT PUBLIC</a:t>
            </a:r>
          </a:p>
          <a:p>
            <a:pPr algn="ctr"/>
            <a:r>
              <a:rPr lang="fr-FR" sz="13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2 880 Mds FCFA</a:t>
            </a:r>
            <a:endParaRPr lang="fr-F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19E87F7D-B2DA-CB24-00E5-74FAC206395E}"/>
              </a:ext>
            </a:extLst>
          </p:cNvPr>
          <p:cNvCxnSpPr>
            <a:cxnSpLocks/>
          </p:cNvCxnSpPr>
          <p:nvPr/>
        </p:nvCxnSpPr>
        <p:spPr>
          <a:xfrm>
            <a:off x="7615152" y="3556032"/>
            <a:ext cx="0" cy="198005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180E9D7B-FAD4-22B4-1385-7C99D52BC494}"/>
              </a:ext>
            </a:extLst>
          </p:cNvPr>
          <p:cNvCxnSpPr>
            <a:cxnSpLocks/>
          </p:cNvCxnSpPr>
          <p:nvPr/>
        </p:nvCxnSpPr>
        <p:spPr>
          <a:xfrm>
            <a:off x="10455888" y="3552984"/>
            <a:ext cx="0" cy="198005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6F1678-5E72-EBD8-E04E-8853FEEC20B8}"/>
              </a:ext>
            </a:extLst>
          </p:cNvPr>
          <p:cNvSpPr/>
          <p:nvPr/>
        </p:nvSpPr>
        <p:spPr>
          <a:xfrm>
            <a:off x="666750" y="2051392"/>
            <a:ext cx="5068292" cy="3946141"/>
          </a:xfrm>
          <a:prstGeom prst="rect">
            <a:avLst/>
          </a:prstGeom>
          <a:solidFill>
            <a:schemeClr val="bg1"/>
          </a:solidFill>
          <a:ln w="12700">
            <a:solidFill>
              <a:srgbClr val="A7DD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rgbClr val="388845"/>
              </a:buClr>
            </a:pPr>
            <a:endParaRPr lang="fr-FR" sz="1050" dirty="0">
              <a:solidFill>
                <a:schemeClr val="tx1"/>
              </a:solidFill>
              <a:ea typeface="Arial"/>
              <a:cs typeface="Arial"/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325615B9-0A30-501E-AE07-D022AC5AC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067826"/>
              </p:ext>
            </p:extLst>
          </p:nvPr>
        </p:nvGraphicFramePr>
        <p:xfrm>
          <a:off x="1203004" y="2345927"/>
          <a:ext cx="4220184" cy="351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562BF16-1831-DA19-C51D-573287B9DBB4}"/>
              </a:ext>
            </a:extLst>
          </p:cNvPr>
          <p:cNvSpPr/>
          <p:nvPr/>
        </p:nvSpPr>
        <p:spPr>
          <a:xfrm>
            <a:off x="554615" y="1391999"/>
            <a:ext cx="523612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F713A"/>
                </a:solidFill>
              </a:rPr>
              <a:t>RÉPARTITION DU COÛT GLOBAL PAR AXE</a:t>
            </a:r>
            <a:endParaRPr lang="fr-FR" sz="1600" dirty="0">
              <a:solidFill>
                <a:srgbClr val="2F713A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C985A-8067-58D4-A78E-D7E603B8519F}"/>
              </a:ext>
            </a:extLst>
          </p:cNvPr>
          <p:cNvSpPr/>
          <p:nvPr/>
        </p:nvSpPr>
        <p:spPr>
          <a:xfrm>
            <a:off x="1397774" y="1904124"/>
            <a:ext cx="1774902" cy="294535"/>
          </a:xfrm>
          <a:prstGeom prst="rect">
            <a:avLst/>
          </a:prstGeom>
          <a:solidFill>
            <a:srgbClr val="388845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rgbClr val="388845"/>
              </a:buClr>
            </a:pPr>
            <a:r>
              <a:rPr lang="fr-FR" sz="1600" b="1" dirty="0">
                <a:solidFill>
                  <a:schemeClr val="bg1"/>
                </a:solidFill>
                <a:ea typeface="Arial"/>
                <a:cs typeface="Arial"/>
              </a:rPr>
              <a:t>PAP 2024 - 2028</a:t>
            </a:r>
          </a:p>
        </p:txBody>
      </p:sp>
    </p:spTree>
    <p:extLst>
      <p:ext uri="{BB962C8B-B14F-4D97-AF65-F5344CB8AC3E}">
        <p14:creationId xmlns:p14="http://schemas.microsoft.com/office/powerpoint/2010/main" val="164350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 dirty="0"/>
          </a:p>
        </p:txBody>
      </p:sp>
      <p:sp>
        <p:nvSpPr>
          <p:cNvPr id="97" name="Google Shape;111;p2"/>
          <p:cNvSpPr txBox="1"/>
          <p:nvPr/>
        </p:nvSpPr>
        <p:spPr>
          <a:xfrm>
            <a:off x="523873" y="261839"/>
            <a:ext cx="1011931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RÉPARTITION DES COÛTS PAR AXE ET PAR SECTEUR 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04681" y="951647"/>
            <a:ext cx="478469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2F713A"/>
                </a:solidFill>
              </a:rPr>
              <a:t>RÉPARTITION DU COÛT GLOBAL PAR SECTEUR</a:t>
            </a:r>
            <a:endParaRPr lang="fr-FR" dirty="0">
              <a:solidFill>
                <a:srgbClr val="2F713A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7237F1A-2368-94C0-71AC-037933501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593512"/>
              </p:ext>
            </p:extLst>
          </p:nvPr>
        </p:nvGraphicFramePr>
        <p:xfrm>
          <a:off x="6787734" y="1380938"/>
          <a:ext cx="4860713" cy="469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D7968CC-F5FC-3169-5933-42F30CD796E9}"/>
              </a:ext>
            </a:extLst>
          </p:cNvPr>
          <p:cNvSpPr txBox="1"/>
          <p:nvPr/>
        </p:nvSpPr>
        <p:spPr>
          <a:xfrm>
            <a:off x="9626027" y="6071456"/>
            <a:ext cx="2355803" cy="29835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algn="just">
              <a:lnSpc>
                <a:spcPct val="150000"/>
              </a:lnSpc>
              <a:spcAft>
                <a:spcPts val="600"/>
              </a:spcAft>
              <a:defRPr sz="1200" u="sng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S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 </a:t>
            </a:r>
            <a:r>
              <a:rPr lang="fr-SN" sz="10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DGPPE, 2023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DDC997A-D291-299B-317D-DF29AC63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92771"/>
              </p:ext>
            </p:extLst>
          </p:nvPr>
        </p:nvGraphicFramePr>
        <p:xfrm>
          <a:off x="619571" y="934636"/>
          <a:ext cx="5759964" cy="5290027"/>
        </p:xfrm>
        <a:graphic>
          <a:graphicData uri="http://schemas.openxmlformats.org/drawingml/2006/table">
            <a:tbl>
              <a:tblPr>
                <a:tableStyleId>{FF3498CC-7E24-4A28-83FC-753BE4063C64}</a:tableStyleId>
              </a:tblPr>
              <a:tblGrid>
                <a:gridCol w="4093500">
                  <a:extLst>
                    <a:ext uri="{9D8B030D-6E8A-4147-A177-3AD203B41FA5}">
                      <a16:colId xmlns:a16="http://schemas.microsoft.com/office/drawing/2014/main" val="4135520617"/>
                    </a:ext>
                  </a:extLst>
                </a:gridCol>
                <a:gridCol w="1666464">
                  <a:extLst>
                    <a:ext uri="{9D8B030D-6E8A-4147-A177-3AD203B41FA5}">
                      <a16:colId xmlns:a16="http://schemas.microsoft.com/office/drawing/2014/main" val="4243753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SECTEURS DE PLANIFICATION 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0000" marR="4287" marT="4287" marB="0" anchor="ctr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 (en Mds de FCFA)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287" marR="64305" marT="4287" marB="0" anchor="ctr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7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23157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Industrie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3 045 715 681 590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36543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Infrastructures et services de transports routiers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2 235 162 773 502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78013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Urbanisme et habitat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2 016 928 324 643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98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Infrastructures et services énergétiques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1 833 467 685 188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651350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Agriculture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1 719 613 104 029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44799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Eau et assainissement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1 660 910 712 660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90002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Développement communautaire, équité sociale et territoriale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1 558 449 509 602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54885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Tourisme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1 486 933 545 010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35456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Education et formation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1 331 706 276 242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64945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Administration publique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1 164 935 550 000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6277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Sécurité et souveraineté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1 150 192 498 350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90355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Infrastructures et services de transports maritimes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1 116 383 105 413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61345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infrastructures et services de transports ferroviaires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1 016 768 000 000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20287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Santé et Nutrition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956 582 102 556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12570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Hydraulique rurale et agricole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766 504 752 477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24108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Environnement et développement durable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719 237 026 149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695722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Elevage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599 318 525 531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53524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Culture, jeunesse et sport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511 226 670 874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97880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Commerce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436 122 574 517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24059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Mines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395 331 914 608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44556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Justice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368 867 022 114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09407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Financement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366 451 691 174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9304"/>
                  </a:ext>
                </a:extLst>
              </a:tr>
              <a:tr h="182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Poste et télécommunication (économie numérique)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304 430 851 416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792586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Pêche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177 704 765 144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50081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infrastructures et services de transports aériens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177 332 466 130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60785"/>
                  </a:ext>
                </a:extLst>
              </a:tr>
              <a:tr h="1756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Artisanat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65 793 240 000 </a:t>
                      </a:r>
                    </a:p>
                  </a:txBody>
                  <a:tcPr marL="144000" marR="144000" marT="6350" marB="0" anchor="b">
                    <a:lnL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7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3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idx="12"/>
          </p:nvPr>
        </p:nvSpPr>
        <p:spPr>
          <a:xfrm>
            <a:off x="11001374" y="6297318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1814467-B83A-9913-79C8-846FE005CB3C}"/>
              </a:ext>
            </a:extLst>
          </p:cNvPr>
          <p:cNvCxnSpPr>
            <a:cxnSpLocks/>
          </p:cNvCxnSpPr>
          <p:nvPr/>
        </p:nvCxnSpPr>
        <p:spPr>
          <a:xfrm>
            <a:off x="3200400" y="495300"/>
            <a:ext cx="6856475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18">
            <a:extLst>
              <a:ext uri="{FF2B5EF4-FFF2-40B4-BE49-F238E27FC236}">
                <a16:creationId xmlns:a16="http://schemas.microsoft.com/office/drawing/2014/main" id="{69CED680-C516-043C-02F2-CFB8CA974496}"/>
              </a:ext>
            </a:extLst>
          </p:cNvPr>
          <p:cNvSpPr/>
          <p:nvPr/>
        </p:nvSpPr>
        <p:spPr>
          <a:xfrm>
            <a:off x="2076449" y="3014969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2.1 - Objectif global et défis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81CC8D4-1AB7-11A8-507E-91E4C442FCCC}"/>
              </a:ext>
            </a:extLst>
          </p:cNvPr>
          <p:cNvCxnSpPr>
            <a:cxnSpLocks/>
          </p:cNvCxnSpPr>
          <p:nvPr/>
        </p:nvCxnSpPr>
        <p:spPr>
          <a:xfrm>
            <a:off x="1295399" y="2587396"/>
            <a:ext cx="0" cy="2002952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0AE6EB5-142B-0D80-B4EC-831C605600D4}"/>
              </a:ext>
            </a:extLst>
          </p:cNvPr>
          <p:cNvCxnSpPr/>
          <p:nvPr/>
        </p:nvCxnSpPr>
        <p:spPr>
          <a:xfrm flipH="1">
            <a:off x="1295400" y="3206808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03095D0-B87A-82FF-9D00-7B4E524E3D90}"/>
              </a:ext>
            </a:extLst>
          </p:cNvPr>
          <p:cNvCxnSpPr/>
          <p:nvPr/>
        </p:nvCxnSpPr>
        <p:spPr>
          <a:xfrm flipH="1">
            <a:off x="1295399" y="3886643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27">
            <a:extLst>
              <a:ext uri="{FF2B5EF4-FFF2-40B4-BE49-F238E27FC236}">
                <a16:creationId xmlns:a16="http://schemas.microsoft.com/office/drawing/2014/main" id="{EEB501C9-FAF7-6558-5FD5-D82BF92A3FF7}"/>
              </a:ext>
            </a:extLst>
          </p:cNvPr>
          <p:cNvSpPr/>
          <p:nvPr/>
        </p:nvSpPr>
        <p:spPr>
          <a:xfrm>
            <a:off x="2073380" y="4445837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900" b="1" dirty="0">
                <a:solidFill>
                  <a:schemeClr val="bg1"/>
                </a:solidFill>
              </a:rPr>
              <a:t>2.3 - Projets, Programmes et Réformes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9730BFA-27DC-A18C-A501-BAD98C996E25}"/>
              </a:ext>
            </a:extLst>
          </p:cNvPr>
          <p:cNvCxnSpPr/>
          <p:nvPr/>
        </p:nvCxnSpPr>
        <p:spPr>
          <a:xfrm flipH="1">
            <a:off x="1295399" y="4604369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DA02CAF9-67B2-CACD-1E1E-36BCBEFD0008}"/>
              </a:ext>
            </a:extLst>
          </p:cNvPr>
          <p:cNvSpPr/>
          <p:nvPr/>
        </p:nvSpPr>
        <p:spPr>
          <a:xfrm>
            <a:off x="10751936" y="2945038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37845AF-152C-A5BD-7D70-1522CDF445DE}"/>
              </a:ext>
            </a:extLst>
          </p:cNvPr>
          <p:cNvSpPr/>
          <p:nvPr/>
        </p:nvSpPr>
        <p:spPr>
          <a:xfrm>
            <a:off x="10763248" y="3660594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BF7D349-9C54-B1C0-B060-6D6236FD871C}"/>
              </a:ext>
            </a:extLst>
          </p:cNvPr>
          <p:cNvSpPr/>
          <p:nvPr/>
        </p:nvSpPr>
        <p:spPr>
          <a:xfrm>
            <a:off x="10763248" y="4409538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49" name="Rectangle à coins arrondis 27">
            <a:extLst>
              <a:ext uri="{FF2B5EF4-FFF2-40B4-BE49-F238E27FC236}">
                <a16:creationId xmlns:a16="http://schemas.microsoft.com/office/drawing/2014/main" id="{106C6FC4-1610-5BA2-70CD-975F82D97F18}"/>
              </a:ext>
            </a:extLst>
          </p:cNvPr>
          <p:cNvSpPr/>
          <p:nvPr/>
        </p:nvSpPr>
        <p:spPr>
          <a:xfrm>
            <a:off x="2076448" y="3712684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2.2 - Cadrage macroéconomique et taille du PAP</a:t>
            </a:r>
          </a:p>
        </p:txBody>
      </p:sp>
      <p:sp>
        <p:nvSpPr>
          <p:cNvPr id="50" name="Rectangle à coins arrondis 18">
            <a:extLst>
              <a:ext uri="{FF2B5EF4-FFF2-40B4-BE49-F238E27FC236}">
                <a16:creationId xmlns:a16="http://schemas.microsoft.com/office/drawing/2014/main" id="{4F45F240-E85C-C35B-683A-33AFF1C547FC}"/>
              </a:ext>
            </a:extLst>
          </p:cNvPr>
          <p:cNvSpPr/>
          <p:nvPr/>
        </p:nvSpPr>
        <p:spPr>
          <a:xfrm>
            <a:off x="948692" y="1270298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rgbClr val="2E7039"/>
                </a:solidFill>
              </a:rPr>
              <a:t>1 - Rappel de la vision et de quelques chiffres clés </a:t>
            </a:r>
          </a:p>
        </p:txBody>
      </p:sp>
      <p:sp>
        <p:nvSpPr>
          <p:cNvPr id="51" name="Rectangle à coins arrondis 18">
            <a:extLst>
              <a:ext uri="{FF2B5EF4-FFF2-40B4-BE49-F238E27FC236}">
                <a16:creationId xmlns:a16="http://schemas.microsoft.com/office/drawing/2014/main" id="{E2A7F208-D4A5-F823-BC75-44381B41025E}"/>
              </a:ext>
            </a:extLst>
          </p:cNvPr>
          <p:cNvSpPr/>
          <p:nvPr/>
        </p:nvSpPr>
        <p:spPr>
          <a:xfrm>
            <a:off x="948692" y="2213179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chemeClr val="bg1"/>
                </a:solidFill>
              </a:rPr>
              <a:t>2 - Présentation du PAP 3 du PSE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959A6D10-1E9A-66A9-356B-C9142EBD2A79}"/>
              </a:ext>
            </a:extLst>
          </p:cNvPr>
          <p:cNvSpPr/>
          <p:nvPr/>
        </p:nvSpPr>
        <p:spPr>
          <a:xfrm>
            <a:off x="10728211" y="1214003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rgbClr val="2E7039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3" name="Forme libre 23">
            <a:extLst>
              <a:ext uri="{FF2B5EF4-FFF2-40B4-BE49-F238E27FC236}">
                <a16:creationId xmlns:a16="http://schemas.microsoft.com/office/drawing/2014/main" id="{4FC51484-FFB6-5280-FCA2-4C58F35800FC}"/>
              </a:ext>
            </a:extLst>
          </p:cNvPr>
          <p:cNvSpPr/>
          <p:nvPr/>
        </p:nvSpPr>
        <p:spPr>
          <a:xfrm>
            <a:off x="2073380" y="4449339"/>
            <a:ext cx="168811" cy="389433"/>
          </a:xfrm>
          <a:custGeom>
            <a:avLst/>
            <a:gdLst>
              <a:gd name="connsiteX0" fmla="*/ 62754 w 159964"/>
              <a:gd name="connsiteY0" fmla="*/ 0 h 376518"/>
              <a:gd name="connsiteX1" fmla="*/ 159964 w 159964"/>
              <a:gd name="connsiteY1" fmla="*/ 0 h 376518"/>
              <a:gd name="connsiteX2" fmla="*/ 97210 w 159964"/>
              <a:gd name="connsiteY2" fmla="*/ 62754 h 376518"/>
              <a:gd name="connsiteX3" fmla="*/ 97210 w 159964"/>
              <a:gd name="connsiteY3" fmla="*/ 313764 h 376518"/>
              <a:gd name="connsiteX4" fmla="*/ 159964 w 159964"/>
              <a:gd name="connsiteY4" fmla="*/ 376518 h 376518"/>
              <a:gd name="connsiteX5" fmla="*/ 62754 w 159964"/>
              <a:gd name="connsiteY5" fmla="*/ 376518 h 376518"/>
              <a:gd name="connsiteX6" fmla="*/ 0 w 159964"/>
              <a:gd name="connsiteY6" fmla="*/ 313764 h 376518"/>
              <a:gd name="connsiteX7" fmla="*/ 0 w 159964"/>
              <a:gd name="connsiteY7" fmla="*/ 62754 h 376518"/>
              <a:gd name="connsiteX8" fmla="*/ 62754 w 159964"/>
              <a:gd name="connsiteY8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64" h="376518">
                <a:moveTo>
                  <a:pt x="62754" y="0"/>
                </a:moveTo>
                <a:lnTo>
                  <a:pt x="159964" y="0"/>
                </a:lnTo>
                <a:cubicBezTo>
                  <a:pt x="125306" y="0"/>
                  <a:pt x="97210" y="28096"/>
                  <a:pt x="97210" y="62754"/>
                </a:cubicBezTo>
                <a:lnTo>
                  <a:pt x="97210" y="313764"/>
                </a:lnTo>
                <a:cubicBezTo>
                  <a:pt x="97210" y="348422"/>
                  <a:pt x="125306" y="376518"/>
                  <a:pt x="159964" y="376518"/>
                </a:cubicBezTo>
                <a:lnTo>
                  <a:pt x="62754" y="376518"/>
                </a:lnTo>
                <a:cubicBezTo>
                  <a:pt x="28096" y="376518"/>
                  <a:pt x="0" y="348422"/>
                  <a:pt x="0" y="313764"/>
                </a:cubicBezTo>
                <a:lnTo>
                  <a:pt x="0" y="62754"/>
                </a:lnTo>
                <a:cubicBezTo>
                  <a:pt x="0" y="28096"/>
                  <a:pt x="28096" y="0"/>
                  <a:pt x="627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1359DBF-D47F-D552-C57D-C3EE448717AE}"/>
              </a:ext>
            </a:extLst>
          </p:cNvPr>
          <p:cNvSpPr/>
          <p:nvPr/>
        </p:nvSpPr>
        <p:spPr>
          <a:xfrm>
            <a:off x="10728210" y="2157893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5" name="Google Shape;111;p2">
            <a:extLst>
              <a:ext uri="{FF2B5EF4-FFF2-40B4-BE49-F238E27FC236}">
                <a16:creationId xmlns:a16="http://schemas.microsoft.com/office/drawing/2014/main" id="{1CC74B4B-2CD8-9C95-6BCA-C2B84B025164}"/>
              </a:ext>
            </a:extLst>
          </p:cNvPr>
          <p:cNvSpPr txBox="1"/>
          <p:nvPr/>
        </p:nvSpPr>
        <p:spPr>
          <a:xfrm>
            <a:off x="485774" y="169507"/>
            <a:ext cx="302296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 dirty="0">
                <a:solidFill>
                  <a:srgbClr val="DED0C8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SOMMAIRE </a:t>
            </a:r>
            <a:endParaRPr sz="3500" b="1" dirty="0">
              <a:solidFill>
                <a:srgbClr val="DED0C8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25989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 dirty="0"/>
          </a:p>
        </p:txBody>
      </p:sp>
      <p:sp>
        <p:nvSpPr>
          <p:cNvPr id="97" name="Google Shape;111;p2"/>
          <p:cNvSpPr txBox="1"/>
          <p:nvPr/>
        </p:nvSpPr>
        <p:spPr>
          <a:xfrm>
            <a:off x="523874" y="261839"/>
            <a:ext cx="96860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PROJETS ET PROGRAMMES (1/3)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C45B90CF-4FCA-318A-D666-E452416B45FC}"/>
              </a:ext>
            </a:extLst>
          </p:cNvPr>
          <p:cNvGrpSpPr/>
          <p:nvPr/>
        </p:nvGrpSpPr>
        <p:grpSpPr>
          <a:xfrm>
            <a:off x="608909" y="980840"/>
            <a:ext cx="5476458" cy="2812999"/>
            <a:chOff x="788892" y="1705707"/>
            <a:chExt cx="5101578" cy="44482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B83C88-C807-0944-909C-80D260FC47CA}"/>
                </a:ext>
              </a:extLst>
            </p:cNvPr>
            <p:cNvSpPr/>
            <p:nvPr/>
          </p:nvSpPr>
          <p:spPr>
            <a:xfrm>
              <a:off x="2343157" y="1705707"/>
              <a:ext cx="3547313" cy="444826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3888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RGS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Programme national d’éclairage public par voie solaire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d’électrification de 300 localités par des mini centrales solaires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d’interconnexion entre le Sénégal et la Mauritanie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Projet d’alimentation électrique de la ville de Dakar (liaison 225 </a:t>
              </a:r>
              <a:r>
                <a:rPr lang="fr-FR" sz="1100" spc="-20" dirty="0" err="1">
                  <a:solidFill>
                    <a:schemeClr val="tx1"/>
                  </a:solidFill>
                  <a:cs typeface="Arial"/>
                </a:rPr>
                <a:t>Kv</a:t>
              </a: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fr-FR" sz="1100" spc="-20" dirty="0" err="1">
                  <a:solidFill>
                    <a:schemeClr val="tx1"/>
                  </a:solidFill>
                  <a:cs typeface="Arial"/>
                </a:rPr>
                <a:t>Kounoune</a:t>
              </a: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-Patte d’oie 30 Km et Kaolack-Mbour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Second Compact MCA Sénégal/Energie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d’appui à l’accès à l’électricité (PAMACEL)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de la ligne 225 </a:t>
              </a:r>
              <a:r>
                <a:rPr lang="fr-FR" sz="1100" dirty="0" err="1">
                  <a:solidFill>
                    <a:schemeClr val="tx1"/>
                  </a:solidFill>
                  <a:cs typeface="Arial"/>
                </a:rPr>
                <a:t>Kv</a:t>
              </a:r>
              <a:r>
                <a:rPr lang="fr-FR" sz="1100" dirty="0">
                  <a:solidFill>
                    <a:schemeClr val="tx1"/>
                  </a:solidFill>
                  <a:cs typeface="Arial"/>
                </a:rPr>
                <a:t> Kolda-Tamba-Ziguinchor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CE36E9-E83A-8A3D-5C95-2A73C7427D63}"/>
                </a:ext>
              </a:extLst>
            </p:cNvPr>
            <p:cNvSpPr/>
            <p:nvPr/>
          </p:nvSpPr>
          <p:spPr>
            <a:xfrm>
              <a:off x="788892" y="1705708"/>
              <a:ext cx="1418729" cy="4448258"/>
            </a:xfrm>
            <a:prstGeom prst="rect">
              <a:avLst/>
            </a:prstGeom>
            <a:solidFill>
              <a:srgbClr val="008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+mj-lt"/>
                </a:rPr>
                <a:t>INFRASTRUCTURES ET SERVICES ÉNERGÉTIQUES</a:t>
              </a:r>
            </a:p>
          </p:txBody>
        </p:sp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050610CD-B9E8-AFA0-402D-B55FA824686F}"/>
              </a:ext>
            </a:extLst>
          </p:cNvPr>
          <p:cNvGrpSpPr/>
          <p:nvPr/>
        </p:nvGrpSpPr>
        <p:grpSpPr>
          <a:xfrm>
            <a:off x="6443329" y="980840"/>
            <a:ext cx="5183852" cy="2666087"/>
            <a:chOff x="788894" y="1705706"/>
            <a:chExt cx="5370759" cy="515810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C2EC3CB-939B-71B6-916A-ED5D4D16A447}"/>
                </a:ext>
              </a:extLst>
            </p:cNvPr>
            <p:cNvSpPr/>
            <p:nvPr/>
          </p:nvSpPr>
          <p:spPr>
            <a:xfrm>
              <a:off x="2398306" y="1705706"/>
              <a:ext cx="3761347" cy="5158102"/>
            </a:xfrm>
            <a:prstGeom prst="rect">
              <a:avLst/>
            </a:prstGeom>
            <a:solidFill>
              <a:srgbClr val="EEF8EF"/>
            </a:solidFill>
            <a:ln w="15875">
              <a:solidFill>
                <a:srgbClr val="73AB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Fonds Bleu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d'un canal (200km) de transfert d'eau du Lac de Guiers vers des unités de traitement d'eau potable dans le triangle Dakar-Thiès-Mbour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Projets de dessalement de l’eau de mer (Mamelles et grande côte)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d’approvisionnement de Touba en eau potable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d’assainissement des centres urbains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lutte contre les inondations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d’assainissement des villes religieuses 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F9A463-12D7-508E-69D8-81BF1402FB43}"/>
                </a:ext>
              </a:extLst>
            </p:cNvPr>
            <p:cNvSpPr/>
            <p:nvPr/>
          </p:nvSpPr>
          <p:spPr>
            <a:xfrm>
              <a:off x="788894" y="1705706"/>
              <a:ext cx="1460937" cy="5158094"/>
            </a:xfrm>
            <a:prstGeom prst="rect">
              <a:avLst/>
            </a:prstGeom>
            <a:solidFill>
              <a:srgbClr val="CDE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solidFill>
                    <a:srgbClr val="25592E"/>
                  </a:solidFill>
                  <a:latin typeface="+mj-lt"/>
                </a:rPr>
                <a:t>EAU ET ASSAINISSEMENT</a:t>
              </a: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4630A446-8D4C-7185-A8C5-FA2B7CCE9AC5}"/>
              </a:ext>
            </a:extLst>
          </p:cNvPr>
          <p:cNvGrpSpPr/>
          <p:nvPr/>
        </p:nvGrpSpPr>
        <p:grpSpPr>
          <a:xfrm>
            <a:off x="6443329" y="3937304"/>
            <a:ext cx="5183852" cy="979053"/>
            <a:chOff x="788892" y="1705708"/>
            <a:chExt cx="5101578" cy="186397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18272B1-E9F8-2297-5848-A0566DFA0362}"/>
                </a:ext>
              </a:extLst>
            </p:cNvPr>
            <p:cNvSpPr/>
            <p:nvPr/>
          </p:nvSpPr>
          <p:spPr>
            <a:xfrm>
              <a:off x="2343157" y="1705708"/>
              <a:ext cx="3547313" cy="1863969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73AB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Programme spécial des cités religieuses</a:t>
              </a:r>
            </a:p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Programme « Zéro déchet »</a:t>
              </a:r>
            </a:p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Programme d’accélération de l’offre en habitat social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1A48EE-DEF5-CA7F-8C6B-E0D9E7560CE4}"/>
                </a:ext>
              </a:extLst>
            </p:cNvPr>
            <p:cNvSpPr/>
            <p:nvPr/>
          </p:nvSpPr>
          <p:spPr>
            <a:xfrm>
              <a:off x="788892" y="1705709"/>
              <a:ext cx="1410875" cy="1863969"/>
            </a:xfrm>
            <a:prstGeom prst="rect">
              <a:avLst/>
            </a:prstGeom>
            <a:solidFill>
              <a:srgbClr val="008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+mj-lt"/>
                </a:rPr>
                <a:t>URBANISME ET HABITAT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326878-C425-4551-05B5-F508F8F94D4F}"/>
              </a:ext>
            </a:extLst>
          </p:cNvPr>
          <p:cNvGrpSpPr/>
          <p:nvPr/>
        </p:nvGrpSpPr>
        <p:grpSpPr>
          <a:xfrm>
            <a:off x="618017" y="5218314"/>
            <a:ext cx="5476458" cy="979052"/>
            <a:chOff x="788892" y="1705708"/>
            <a:chExt cx="5101578" cy="25641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075252-3EB3-2610-8866-0502C4031E61}"/>
                </a:ext>
              </a:extLst>
            </p:cNvPr>
            <p:cNvSpPr/>
            <p:nvPr/>
          </p:nvSpPr>
          <p:spPr>
            <a:xfrm>
              <a:off x="2343157" y="1705708"/>
              <a:ext cx="3547313" cy="250533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3888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PREFERLO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Projets de mobilisation des ressources en eaux du bassin versant de </a:t>
              </a:r>
              <a:r>
                <a:rPr lang="fr-FR" sz="1100" spc="-20" dirty="0" err="1">
                  <a:solidFill>
                    <a:schemeClr val="tx1"/>
                  </a:solidFill>
                  <a:cs typeface="Arial"/>
                </a:rPr>
                <a:t>Nanija</a:t>
              </a: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fr-FR" sz="1100" spc="-20" dirty="0" err="1">
                  <a:solidFill>
                    <a:schemeClr val="tx1"/>
                  </a:solidFill>
                  <a:cs typeface="Arial"/>
                </a:rPr>
                <a:t>Bolong</a:t>
              </a: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 et de </a:t>
              </a:r>
              <a:r>
                <a:rPr lang="fr-FR" sz="1100" spc="-20" dirty="0" err="1">
                  <a:solidFill>
                    <a:schemeClr val="tx1"/>
                  </a:solidFill>
                  <a:cs typeface="Arial"/>
                </a:rPr>
                <a:t>Baobolong</a:t>
              </a:r>
              <a:endParaRPr lang="fr-FR" sz="1100" spc="-20" dirty="0">
                <a:solidFill>
                  <a:schemeClr val="tx1"/>
                </a:solidFill>
                <a:cs typeface="Arial"/>
              </a:endParaRP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PROMOREN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E77D46-294C-BAFF-8072-2FE917001DEA}"/>
                </a:ext>
              </a:extLst>
            </p:cNvPr>
            <p:cNvSpPr/>
            <p:nvPr/>
          </p:nvSpPr>
          <p:spPr>
            <a:xfrm>
              <a:off x="788892" y="1705708"/>
              <a:ext cx="1410875" cy="2564150"/>
            </a:xfrm>
            <a:prstGeom prst="rect">
              <a:avLst/>
            </a:prstGeom>
            <a:solidFill>
              <a:srgbClr val="008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+mj-lt"/>
                </a:rPr>
                <a:t>HYDRAULIQUE RURALE ET AGRICOLE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0B8E229-A09C-CDCD-DEA1-A61B3C210567}"/>
              </a:ext>
            </a:extLst>
          </p:cNvPr>
          <p:cNvGrpSpPr/>
          <p:nvPr/>
        </p:nvGrpSpPr>
        <p:grpSpPr>
          <a:xfrm>
            <a:off x="608909" y="4147805"/>
            <a:ext cx="5476458" cy="757917"/>
            <a:chOff x="788892" y="1705708"/>
            <a:chExt cx="5101578" cy="17377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DD0088-8C9F-C9E8-7F65-4DC49373B7C4}"/>
                </a:ext>
              </a:extLst>
            </p:cNvPr>
            <p:cNvSpPr/>
            <p:nvPr/>
          </p:nvSpPr>
          <p:spPr>
            <a:xfrm>
              <a:off x="2343157" y="1705708"/>
              <a:ext cx="3547313" cy="1737702"/>
            </a:xfrm>
            <a:prstGeom prst="rect">
              <a:avLst/>
            </a:prstGeom>
            <a:solidFill>
              <a:srgbClr val="EAF6EC"/>
            </a:solidFill>
            <a:ln w="15875">
              <a:solidFill>
                <a:srgbClr val="3888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Programme spécial de désenclavement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de l’autoroute Dakar-Tivaouane-St-Louis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87F0C9-516B-01C2-CF18-0E04B612A449}"/>
                </a:ext>
              </a:extLst>
            </p:cNvPr>
            <p:cNvSpPr/>
            <p:nvPr/>
          </p:nvSpPr>
          <p:spPr>
            <a:xfrm>
              <a:off x="788892" y="1705708"/>
              <a:ext cx="1401109" cy="1737700"/>
            </a:xfrm>
            <a:prstGeom prst="rect">
              <a:avLst/>
            </a:prstGeom>
            <a:solidFill>
              <a:srgbClr val="D6E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050" b="1" dirty="0">
                  <a:solidFill>
                    <a:srgbClr val="25592E"/>
                  </a:solidFill>
                  <a:latin typeface="+mj-lt"/>
                </a:rPr>
                <a:t>INFRASTRUCTURES ET SERVICES DE TRANSPORTS ROUTIERS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5CDD38A-89FC-3D8C-C184-09767FB6BABC}"/>
              </a:ext>
            </a:extLst>
          </p:cNvPr>
          <p:cNvGrpSpPr/>
          <p:nvPr/>
        </p:nvGrpSpPr>
        <p:grpSpPr>
          <a:xfrm>
            <a:off x="6443328" y="5218314"/>
            <a:ext cx="5183853" cy="979053"/>
            <a:chOff x="788894" y="1705708"/>
            <a:chExt cx="5282593" cy="18639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1693BF-2E16-3237-7830-3171DCED91D9}"/>
                </a:ext>
              </a:extLst>
            </p:cNvPr>
            <p:cNvSpPr/>
            <p:nvPr/>
          </p:nvSpPr>
          <p:spPr>
            <a:xfrm>
              <a:off x="2398306" y="1705708"/>
              <a:ext cx="3673181" cy="1863969"/>
            </a:xfrm>
            <a:prstGeom prst="rect">
              <a:avLst/>
            </a:prstGeom>
            <a:solidFill>
              <a:srgbClr val="EEF8EF"/>
            </a:solidFill>
            <a:ln w="15875">
              <a:solidFill>
                <a:srgbClr val="73AB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ea typeface="Arial"/>
                  <a:cs typeface="Arial"/>
                </a:rPr>
                <a:t>Projet de création de cinq (5) Agropoles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d'une unité de production d'ammoniac et d'urée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ea typeface="Arial"/>
                  <a:cs typeface="Arial"/>
                </a:rPr>
                <a:t>SAR 2.0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BEB39D-5F21-184B-157C-B3440A6F68E8}"/>
                </a:ext>
              </a:extLst>
            </p:cNvPr>
            <p:cNvSpPr/>
            <p:nvPr/>
          </p:nvSpPr>
          <p:spPr>
            <a:xfrm>
              <a:off x="788894" y="1705708"/>
              <a:ext cx="1432445" cy="1863969"/>
            </a:xfrm>
            <a:prstGeom prst="rect">
              <a:avLst/>
            </a:prstGeom>
            <a:solidFill>
              <a:srgbClr val="CDE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25592E"/>
                  </a:solidFill>
                  <a:latin typeface="+mj-lt"/>
                </a:rPr>
                <a:t>INDUSTRIE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5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 dirty="0"/>
          </a:p>
        </p:txBody>
      </p:sp>
      <p:sp>
        <p:nvSpPr>
          <p:cNvPr id="97" name="Google Shape;111;p2"/>
          <p:cNvSpPr txBox="1"/>
          <p:nvPr/>
        </p:nvSpPr>
        <p:spPr>
          <a:xfrm>
            <a:off x="523874" y="261839"/>
            <a:ext cx="96860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PROJETS ET PROGRAMMES (2/3)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474883-6EB1-2E9B-35C6-D78B7F74EE2B}"/>
              </a:ext>
            </a:extLst>
          </p:cNvPr>
          <p:cNvGrpSpPr/>
          <p:nvPr/>
        </p:nvGrpSpPr>
        <p:grpSpPr>
          <a:xfrm>
            <a:off x="619542" y="1043187"/>
            <a:ext cx="4951918" cy="2823452"/>
            <a:chOff x="788892" y="1705706"/>
            <a:chExt cx="5119855" cy="4697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949226-1EAD-A4DC-FD9E-17EE7FB947EC}"/>
                </a:ext>
              </a:extLst>
            </p:cNvPr>
            <p:cNvSpPr/>
            <p:nvPr/>
          </p:nvSpPr>
          <p:spPr>
            <a:xfrm>
              <a:off x="2361434" y="1705706"/>
              <a:ext cx="3547313" cy="469743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3888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72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d’aménagement de 25 400 Ha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mécanisation agricole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reconstitution du capital semencier horticulture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valorisation des eaux pour le développement des chaines de valeur (PROVAL-CV)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corridors céréaliers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d’aménagement des fermes intégrées valorisant les énergies renouvelables et le développement des filières horticoles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production de riz dans la vallée du fleuve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endParaRPr lang="fr-FR" sz="1100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3D6986-69BD-DFE9-9F93-82E5D8AF63D7}"/>
                </a:ext>
              </a:extLst>
            </p:cNvPr>
            <p:cNvSpPr/>
            <p:nvPr/>
          </p:nvSpPr>
          <p:spPr>
            <a:xfrm>
              <a:off x="788892" y="1705706"/>
              <a:ext cx="1410875" cy="4697421"/>
            </a:xfrm>
            <a:prstGeom prst="rect">
              <a:avLst/>
            </a:prstGeom>
            <a:solidFill>
              <a:srgbClr val="008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+mj-lt"/>
                </a:rPr>
                <a:t>AGRICULTURE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D5DB89D-9E28-0491-426E-26BC756C892E}"/>
              </a:ext>
            </a:extLst>
          </p:cNvPr>
          <p:cNvGrpSpPr/>
          <p:nvPr/>
        </p:nvGrpSpPr>
        <p:grpSpPr>
          <a:xfrm>
            <a:off x="6074721" y="4263660"/>
            <a:ext cx="5450528" cy="1813290"/>
            <a:chOff x="788892" y="1705706"/>
            <a:chExt cx="5101578" cy="43931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A5DC8C-2F9E-A52D-07C8-0B6043C9622A}"/>
                </a:ext>
              </a:extLst>
            </p:cNvPr>
            <p:cNvSpPr/>
            <p:nvPr/>
          </p:nvSpPr>
          <p:spPr>
            <a:xfrm>
              <a:off x="2343157" y="1705706"/>
              <a:ext cx="3547313" cy="436815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73AB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des université Souleymane Niang de Matam et de Sénégal oriental à Tamba</a:t>
              </a:r>
            </a:p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des classes préparatoires aux Grandes Ecoles</a:t>
              </a:r>
            </a:p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de la Cité du savoir</a:t>
              </a:r>
            </a:p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de la bibliothèque nationale du Sénégal</a:t>
              </a:r>
            </a:p>
            <a:p>
              <a:pPr marL="171450" indent="-171450">
                <a:spcAft>
                  <a:spcPts val="2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de construction d’amphithéâtres préfabriqués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7BF0B4-DD42-AFE1-6955-7E1FCDD08F37}"/>
                </a:ext>
              </a:extLst>
            </p:cNvPr>
            <p:cNvSpPr/>
            <p:nvPr/>
          </p:nvSpPr>
          <p:spPr>
            <a:xfrm>
              <a:off x="788892" y="1705708"/>
              <a:ext cx="1410875" cy="4393123"/>
            </a:xfrm>
            <a:prstGeom prst="rect">
              <a:avLst/>
            </a:prstGeom>
            <a:solidFill>
              <a:srgbClr val="008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+mj-lt"/>
                </a:rPr>
                <a:t>ÉDUCATION ET FORMATION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28798544-764F-29B7-8474-8C43A063C607}"/>
              </a:ext>
            </a:extLst>
          </p:cNvPr>
          <p:cNvGrpSpPr/>
          <p:nvPr/>
        </p:nvGrpSpPr>
        <p:grpSpPr>
          <a:xfrm>
            <a:off x="6072979" y="1052722"/>
            <a:ext cx="5452270" cy="1423998"/>
            <a:chOff x="788892" y="1705706"/>
            <a:chExt cx="5101578" cy="39270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F003D41-1497-FDE9-8A64-2F07B03911DC}"/>
                </a:ext>
              </a:extLst>
            </p:cNvPr>
            <p:cNvSpPr/>
            <p:nvPr/>
          </p:nvSpPr>
          <p:spPr>
            <a:xfrm>
              <a:off x="2343157" y="1705706"/>
              <a:ext cx="3547313" cy="392703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3888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Programme de santé maternelle et infantile/SR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d’autonomisation des hôpitaux en oxygène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d’appui au centre de transfusion sanguine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20" dirty="0">
                  <a:solidFill>
                    <a:schemeClr val="tx1"/>
                  </a:solidFill>
                  <a:cs typeface="Arial"/>
                </a:rPr>
                <a:t>Projet « Investir dans les premières années pour le développement humain au Sénégal (PIPADHS) Phase 2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 Projet d’unités de production de vaccins/Pasteur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Projet Sénégal Hub médical régional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FA36ED8-3CBE-32A0-A505-B838EF66F4EA}"/>
                </a:ext>
              </a:extLst>
            </p:cNvPr>
            <p:cNvSpPr/>
            <p:nvPr/>
          </p:nvSpPr>
          <p:spPr>
            <a:xfrm>
              <a:off x="788892" y="1705706"/>
              <a:ext cx="1410875" cy="3927013"/>
            </a:xfrm>
            <a:prstGeom prst="rect">
              <a:avLst/>
            </a:prstGeom>
            <a:solidFill>
              <a:srgbClr val="008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+mj-lt"/>
                </a:rPr>
                <a:t>SANTÉ ET NUTRITION 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8A5D44B8-B2EA-7B91-8245-5F6F489686E3}"/>
              </a:ext>
            </a:extLst>
          </p:cNvPr>
          <p:cNvGrpSpPr/>
          <p:nvPr/>
        </p:nvGrpSpPr>
        <p:grpSpPr>
          <a:xfrm>
            <a:off x="6074721" y="2886532"/>
            <a:ext cx="5452269" cy="980107"/>
            <a:chOff x="788893" y="1705708"/>
            <a:chExt cx="5282594" cy="186396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F028B28-C265-6FE6-88F2-D0538C933A2F}"/>
                </a:ext>
              </a:extLst>
            </p:cNvPr>
            <p:cNvSpPr/>
            <p:nvPr/>
          </p:nvSpPr>
          <p:spPr>
            <a:xfrm>
              <a:off x="2398306" y="1705708"/>
              <a:ext cx="3673181" cy="1863969"/>
            </a:xfrm>
            <a:prstGeom prst="rect">
              <a:avLst/>
            </a:prstGeom>
            <a:solidFill>
              <a:srgbClr val="EEF8EF"/>
            </a:solidFill>
            <a:ln w="15875">
              <a:solidFill>
                <a:srgbClr val="38884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PUMA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PUDC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PACASEN-RURAL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PROMOVILLES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CDAE254-FF0A-E17E-0DDB-320DC56EC5B4}"/>
                </a:ext>
              </a:extLst>
            </p:cNvPr>
            <p:cNvSpPr/>
            <p:nvPr/>
          </p:nvSpPr>
          <p:spPr>
            <a:xfrm>
              <a:off x="788893" y="1705708"/>
              <a:ext cx="1460937" cy="1863969"/>
            </a:xfrm>
            <a:prstGeom prst="rect">
              <a:avLst/>
            </a:prstGeom>
            <a:solidFill>
              <a:srgbClr val="CDE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rgbClr val="25592E"/>
                  </a:solidFill>
                  <a:latin typeface="+mj-lt"/>
                </a:rPr>
                <a:t>DÉVELOPPEMENT COMMUNAUTAIRE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D80758-E7D2-030B-6D2C-7C832D7CDA99}"/>
              </a:ext>
            </a:extLst>
          </p:cNvPr>
          <p:cNvGrpSpPr/>
          <p:nvPr/>
        </p:nvGrpSpPr>
        <p:grpSpPr>
          <a:xfrm>
            <a:off x="619542" y="4338085"/>
            <a:ext cx="4951918" cy="1733107"/>
            <a:chOff x="788893" y="1705708"/>
            <a:chExt cx="5282594" cy="18639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69D689-A631-533B-5332-7AD762A04B53}"/>
                </a:ext>
              </a:extLst>
            </p:cNvPr>
            <p:cNvSpPr/>
            <p:nvPr/>
          </p:nvSpPr>
          <p:spPr>
            <a:xfrm>
              <a:off x="2398306" y="1705708"/>
              <a:ext cx="3673181" cy="1863969"/>
            </a:xfrm>
            <a:prstGeom prst="rect">
              <a:avLst/>
            </a:prstGeom>
            <a:solidFill>
              <a:srgbClr val="EEF8EF"/>
            </a:solidFill>
            <a:ln w="15875">
              <a:solidFill>
                <a:srgbClr val="73AB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80000" rtlCol="0" anchor="ctr"/>
            <a:lstStyle/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ea typeface="Arial"/>
                  <a:cs typeface="Arial"/>
                </a:rPr>
                <a:t>Projet d’acquisition de bracelets électroniques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ea typeface="Arial"/>
                  <a:cs typeface="Arial"/>
                </a:rPr>
                <a:t>Projet de modernisation des infrastructures judiciaires</a:t>
              </a:r>
            </a:p>
            <a:p>
              <a:pPr marL="171450" indent="-171450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ea typeface="Arial"/>
                  <a:cs typeface="Arial"/>
                </a:rPr>
                <a:t>Projet d’informatisation du casier judiciaire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A1DEF2-003E-A84F-53BD-7A629C5A5420}"/>
                </a:ext>
              </a:extLst>
            </p:cNvPr>
            <p:cNvSpPr/>
            <p:nvPr/>
          </p:nvSpPr>
          <p:spPr>
            <a:xfrm>
              <a:off x="788893" y="1705708"/>
              <a:ext cx="1460937" cy="1863969"/>
            </a:xfrm>
            <a:prstGeom prst="rect">
              <a:avLst/>
            </a:prstGeom>
            <a:solidFill>
              <a:srgbClr val="CDE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25592E"/>
                  </a:solidFill>
                  <a:latin typeface="+mj-lt"/>
                </a:rPr>
                <a:t>JUSTICE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51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2">
            <a:extLst>
              <a:ext uri="{FF2B5EF4-FFF2-40B4-BE49-F238E27FC236}">
                <a16:creationId xmlns:a16="http://schemas.microsoft.com/office/drawing/2014/main" id="{6C64F841-E8F7-C399-8C28-7AED1A85C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17537"/>
              </p:ext>
            </p:extLst>
          </p:nvPr>
        </p:nvGraphicFramePr>
        <p:xfrm>
          <a:off x="607811" y="2155418"/>
          <a:ext cx="5330249" cy="1981200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75404">
                  <a:extLst>
                    <a:ext uri="{9D8B030D-6E8A-4147-A177-3AD203B41FA5}">
                      <a16:colId xmlns:a16="http://schemas.microsoft.com/office/drawing/2014/main" val="27219083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1156767"/>
                    </a:ext>
                  </a:extLst>
                </a:gridCol>
                <a:gridCol w="440390">
                  <a:extLst>
                    <a:ext uri="{9D8B030D-6E8A-4147-A177-3AD203B41FA5}">
                      <a16:colId xmlns:a16="http://schemas.microsoft.com/office/drawing/2014/main" val="3041564817"/>
                    </a:ext>
                  </a:extLst>
                </a:gridCol>
                <a:gridCol w="3109061">
                  <a:extLst>
                    <a:ext uri="{9D8B030D-6E8A-4147-A177-3AD203B41FA5}">
                      <a16:colId xmlns:a16="http://schemas.microsoft.com/office/drawing/2014/main" val="2655236007"/>
                    </a:ext>
                  </a:extLst>
                </a:gridCol>
                <a:gridCol w="497114">
                  <a:extLst>
                    <a:ext uri="{9D8B030D-6E8A-4147-A177-3AD203B41FA5}">
                      <a16:colId xmlns:a16="http://schemas.microsoft.com/office/drawing/2014/main" val="3060587014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AGRICULTURE, AGRO-INDUSTRIE 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ET PRODUITS DE LA MER ET AQUACULTURE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MISE EN PLACE DE PROJETS D'AGRÉGATION CIBLÉS SUR LES FILIÈRES HVA ET ÉLEVAGE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17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DÉVELOPPEMENT DE 4 CORRIDORS CÉRÉALIERS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10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DÉVELOPPEMENT DES CHAINES DE VALEUR HALIEUTIQUE ET AQUACOLE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48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cap="none" spc="-2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CRÉATION D'AGROPOLES INTÉGRÉES ET COMPÉTITIVES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0163"/>
                  </a:ext>
                </a:extLst>
              </a:tr>
              <a:tr h="1722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INFRASTRUCTURES COMMERCIALE ET	</a:t>
                      </a:r>
                    </a:p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D’APPUI À LA PRODUCTION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27098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 dirty="0"/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47" descr="Cérémonie d’observation de la lune">
            <a:extLst>
              <a:ext uri="{FF2B5EF4-FFF2-40B4-BE49-F238E27FC236}">
                <a16:creationId xmlns:a16="http://schemas.microsoft.com/office/drawing/2014/main" id="{D373322F-CCA4-AAE2-044F-02BD3019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99247" y="2579093"/>
            <a:ext cx="385364" cy="385364"/>
          </a:xfrm>
          <a:prstGeom prst="rect">
            <a:avLst/>
          </a:prstGeom>
        </p:spPr>
      </p:pic>
      <p:pic>
        <p:nvPicPr>
          <p:cNvPr id="16" name="Graphique 47" descr="Poisson">
            <a:extLst>
              <a:ext uri="{FF2B5EF4-FFF2-40B4-BE49-F238E27FC236}">
                <a16:creationId xmlns:a16="http://schemas.microsoft.com/office/drawing/2014/main" id="{E0553B59-CC83-F24B-0094-840B15C93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22160" y="3020385"/>
            <a:ext cx="385364" cy="385364"/>
          </a:xfrm>
          <a:prstGeom prst="rect">
            <a:avLst/>
          </a:prstGeom>
        </p:spPr>
      </p:pic>
      <p:pic>
        <p:nvPicPr>
          <p:cNvPr id="24" name="Graphique 23" descr="Scène de ferme">
            <a:extLst>
              <a:ext uri="{FF2B5EF4-FFF2-40B4-BE49-F238E27FC236}">
                <a16:creationId xmlns:a16="http://schemas.microsoft.com/office/drawing/2014/main" id="{79E5CD55-AD93-2D46-734E-3E70633BC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27286" y="2169039"/>
            <a:ext cx="328433" cy="328433"/>
          </a:xfrm>
          <a:prstGeom prst="rect">
            <a:avLst/>
          </a:prstGeom>
        </p:spPr>
      </p:pic>
      <p:pic>
        <p:nvPicPr>
          <p:cNvPr id="26" name="Graphique 47" descr="École">
            <a:extLst>
              <a:ext uri="{FF2B5EF4-FFF2-40B4-BE49-F238E27FC236}">
                <a16:creationId xmlns:a16="http://schemas.microsoft.com/office/drawing/2014/main" id="{E2B51486-AE65-B911-8979-C0529402E4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473437" y="3732515"/>
            <a:ext cx="465533" cy="465533"/>
          </a:xfrm>
          <a:prstGeom prst="rect">
            <a:avLst/>
          </a:prstGeom>
        </p:spPr>
      </p:pic>
      <p:graphicFrame>
        <p:nvGraphicFramePr>
          <p:cNvPr id="27" name="Tableau 22">
            <a:extLst>
              <a:ext uri="{FF2B5EF4-FFF2-40B4-BE49-F238E27FC236}">
                <a16:creationId xmlns:a16="http://schemas.microsoft.com/office/drawing/2014/main" id="{6CF20F55-1858-692A-A940-3FD67A600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49447"/>
              </p:ext>
            </p:extLst>
          </p:nvPr>
        </p:nvGraphicFramePr>
        <p:xfrm>
          <a:off x="607811" y="4290578"/>
          <a:ext cx="5330249" cy="1949158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66981">
                  <a:extLst>
                    <a:ext uri="{9D8B030D-6E8A-4147-A177-3AD203B41FA5}">
                      <a16:colId xmlns:a16="http://schemas.microsoft.com/office/drawing/2014/main" val="2721908303"/>
                    </a:ext>
                  </a:extLst>
                </a:gridCol>
                <a:gridCol w="241222">
                  <a:extLst>
                    <a:ext uri="{9D8B030D-6E8A-4147-A177-3AD203B41FA5}">
                      <a16:colId xmlns:a16="http://schemas.microsoft.com/office/drawing/2014/main" val="1901156767"/>
                    </a:ext>
                  </a:extLst>
                </a:gridCol>
                <a:gridCol w="419199">
                  <a:extLst>
                    <a:ext uri="{9D8B030D-6E8A-4147-A177-3AD203B41FA5}">
                      <a16:colId xmlns:a16="http://schemas.microsoft.com/office/drawing/2014/main" val="3041564817"/>
                    </a:ext>
                  </a:extLst>
                </a:gridCol>
                <a:gridCol w="3106277">
                  <a:extLst>
                    <a:ext uri="{9D8B030D-6E8A-4147-A177-3AD203B41FA5}">
                      <a16:colId xmlns:a16="http://schemas.microsoft.com/office/drawing/2014/main" val="2655236007"/>
                    </a:ext>
                  </a:extLst>
                </a:gridCol>
                <a:gridCol w="496570">
                  <a:extLst>
                    <a:ext uri="{9D8B030D-6E8A-4147-A177-3AD203B41FA5}">
                      <a16:colId xmlns:a16="http://schemas.microsoft.com/office/drawing/2014/main" val="3060587014"/>
                    </a:ext>
                  </a:extLst>
                </a:gridCol>
              </a:tblGrid>
              <a:tr h="38928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HUB LOGISTIQUE INDUSTRIEL ET RÉGIONAL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HUB LOGISTIQUE INTÉGRÉ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1768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MOBILITÉ DURABLE ET INNOVATION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1070"/>
                  </a:ext>
                </a:extLst>
              </a:tr>
              <a:tr h="3428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DÉVELOPPEMENT DES ZONES DE TRANSFORMATION DES PRODUITS DÉRIVÉS PÉTROLIERS ET DES MINERAIS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48976"/>
                  </a:ext>
                </a:extLst>
              </a:tr>
              <a:tr h="3199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HUB MINIER RÉGIONAL (HMR)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0163"/>
                  </a:ext>
                </a:extLst>
              </a:tr>
              <a:tr h="40358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PLATEFORMES INDUSTRIELLES INTÉGRÉES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27098"/>
                  </a:ext>
                </a:extLst>
              </a:tr>
            </a:tbl>
          </a:graphicData>
        </a:graphic>
      </p:graphicFrame>
      <p:pic>
        <p:nvPicPr>
          <p:cNvPr id="31" name="Graphique 47" descr="Usine">
            <a:extLst>
              <a:ext uri="{FF2B5EF4-FFF2-40B4-BE49-F238E27FC236}">
                <a16:creationId xmlns:a16="http://schemas.microsoft.com/office/drawing/2014/main" id="{3F48D546-2CC9-27AF-C1EE-AF9E50D671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522976" y="3367556"/>
            <a:ext cx="374565" cy="374565"/>
          </a:xfrm>
          <a:prstGeom prst="rect">
            <a:avLst/>
          </a:prstGeom>
        </p:spPr>
      </p:pic>
      <p:pic>
        <p:nvPicPr>
          <p:cNvPr id="225" name="Graphique 47" descr="École">
            <a:extLst>
              <a:ext uri="{FF2B5EF4-FFF2-40B4-BE49-F238E27FC236}">
                <a16:creationId xmlns:a16="http://schemas.microsoft.com/office/drawing/2014/main" id="{070B248B-1F81-9C8C-D236-3F75707055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487684" y="5784143"/>
            <a:ext cx="429096" cy="429096"/>
          </a:xfrm>
          <a:prstGeom prst="rect">
            <a:avLst/>
          </a:prstGeom>
        </p:spPr>
      </p:pic>
      <p:pic>
        <p:nvPicPr>
          <p:cNvPr id="235" name="Graphique 47" descr="Voiture électrique">
            <a:extLst>
              <a:ext uri="{FF2B5EF4-FFF2-40B4-BE49-F238E27FC236}">
                <a16:creationId xmlns:a16="http://schemas.microsoft.com/office/drawing/2014/main" id="{DBAF8E01-C309-BC70-DD19-DDA7B5A468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460737" y="4623503"/>
            <a:ext cx="465533" cy="465533"/>
          </a:xfrm>
          <a:prstGeom prst="rect">
            <a:avLst/>
          </a:prstGeom>
        </p:spPr>
      </p:pic>
      <p:pic>
        <p:nvPicPr>
          <p:cNvPr id="236" name="Graphique 47" descr="Bécher">
            <a:extLst>
              <a:ext uri="{FF2B5EF4-FFF2-40B4-BE49-F238E27FC236}">
                <a16:creationId xmlns:a16="http://schemas.microsoft.com/office/drawing/2014/main" id="{6F004D91-8CB2-A617-2225-AFC74E05A2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486418" y="5070140"/>
            <a:ext cx="385493" cy="385493"/>
          </a:xfrm>
          <a:prstGeom prst="rect">
            <a:avLst/>
          </a:prstGeom>
        </p:spPr>
      </p:pic>
      <p:pic>
        <p:nvPicPr>
          <p:cNvPr id="239" name="Graphique 47" descr="Outils d'exploitation minière">
            <a:extLst>
              <a:ext uri="{FF2B5EF4-FFF2-40B4-BE49-F238E27FC236}">
                <a16:creationId xmlns:a16="http://schemas.microsoft.com/office/drawing/2014/main" id="{7127113A-5844-1F56-1509-6DBBF5C6BE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566611" y="5538210"/>
            <a:ext cx="249910" cy="249910"/>
          </a:xfrm>
          <a:prstGeom prst="rect">
            <a:avLst/>
          </a:prstGeom>
        </p:spPr>
      </p:pic>
      <p:pic>
        <p:nvPicPr>
          <p:cNvPr id="241" name="Graphique 47" descr="Tramway">
            <a:extLst>
              <a:ext uri="{FF2B5EF4-FFF2-40B4-BE49-F238E27FC236}">
                <a16:creationId xmlns:a16="http://schemas.microsoft.com/office/drawing/2014/main" id="{CEB636E8-EB87-D91C-C3AA-FA0D10A42E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500862" y="4305034"/>
            <a:ext cx="342157" cy="342157"/>
          </a:xfrm>
          <a:prstGeom prst="rect">
            <a:avLst/>
          </a:prstGeom>
        </p:spPr>
      </p:pic>
      <p:graphicFrame>
        <p:nvGraphicFramePr>
          <p:cNvPr id="249" name="Tableau 22">
            <a:extLst>
              <a:ext uri="{FF2B5EF4-FFF2-40B4-BE49-F238E27FC236}">
                <a16:creationId xmlns:a16="http://schemas.microsoft.com/office/drawing/2014/main" id="{636BFE0D-33E3-3C9A-7F24-549862360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91558"/>
              </p:ext>
            </p:extLst>
          </p:nvPr>
        </p:nvGraphicFramePr>
        <p:xfrm>
          <a:off x="6292794" y="1411128"/>
          <a:ext cx="5330249" cy="1645135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74292">
                  <a:extLst>
                    <a:ext uri="{9D8B030D-6E8A-4147-A177-3AD203B41FA5}">
                      <a16:colId xmlns:a16="http://schemas.microsoft.com/office/drawing/2014/main" val="2721908303"/>
                    </a:ext>
                  </a:extLst>
                </a:gridCol>
                <a:gridCol w="209392">
                  <a:extLst>
                    <a:ext uri="{9D8B030D-6E8A-4147-A177-3AD203B41FA5}">
                      <a16:colId xmlns:a16="http://schemas.microsoft.com/office/drawing/2014/main" val="1901156767"/>
                    </a:ext>
                  </a:extLst>
                </a:gridCol>
                <a:gridCol w="440390">
                  <a:extLst>
                    <a:ext uri="{9D8B030D-6E8A-4147-A177-3AD203B41FA5}">
                      <a16:colId xmlns:a16="http://schemas.microsoft.com/office/drawing/2014/main" val="3041564817"/>
                    </a:ext>
                  </a:extLst>
                </a:gridCol>
                <a:gridCol w="3109061">
                  <a:extLst>
                    <a:ext uri="{9D8B030D-6E8A-4147-A177-3AD203B41FA5}">
                      <a16:colId xmlns:a16="http://schemas.microsoft.com/office/drawing/2014/main" val="2655236007"/>
                    </a:ext>
                  </a:extLst>
                </a:gridCol>
                <a:gridCol w="497114">
                  <a:extLst>
                    <a:ext uri="{9D8B030D-6E8A-4147-A177-3AD203B41FA5}">
                      <a16:colId xmlns:a16="http://schemas.microsoft.com/office/drawing/2014/main" val="3060587014"/>
                    </a:ext>
                  </a:extLst>
                </a:gridCol>
              </a:tblGrid>
              <a:tr h="334495">
                <a:tc rowSpan="5">
                  <a:txBody>
                    <a:bodyPr/>
                    <a:lstStyle/>
                    <a:p>
                      <a:pPr marL="87312" indent="0" algn="ctr"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fr-FR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HUB RÉGIONAL MULTISERVICES ET TOURISME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ZONES DÉDIÉES À L’ÉCONOMIE NUMÉRIQUE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1768"/>
                  </a:ext>
                </a:extLst>
              </a:tr>
              <a:tr h="27492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  <a:cs typeface="Arial"/>
                          <a:sym typeface="Arial"/>
                        </a:rPr>
                        <a:t>ZONES TOURISTIQUES INTÉGRÉES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1070"/>
                  </a:ext>
                </a:extLst>
              </a:tr>
              <a:tr h="27492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SÉNÉGAL, HUB MÉDICAL RÉGIONAL (SHMR)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48976"/>
                  </a:ext>
                </a:extLst>
              </a:tr>
              <a:tr h="2749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HUB AÉRIEN RÉGIONAL</a:t>
                      </a:r>
                      <a:endParaRPr lang="fr-FR" sz="10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w Cen MT" panose="020B0602020104020603" pitchFamily="34" charset="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0163"/>
                  </a:ext>
                </a:extLst>
              </a:tr>
              <a:tr h="35740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PLAN MULTISECTORIEL DU TOURISME ET	</a:t>
                      </a:r>
                    </a:p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DE L’INDUSTRIE CULTURELLE ET CRÉATIVE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27098"/>
                  </a:ext>
                </a:extLst>
              </a:tr>
            </a:tbl>
          </a:graphicData>
        </a:graphic>
      </p:graphicFrame>
      <p:pic>
        <p:nvPicPr>
          <p:cNvPr id="102" name="Graphique 47" descr="Hôpital">
            <a:extLst>
              <a:ext uri="{FF2B5EF4-FFF2-40B4-BE49-F238E27FC236}">
                <a16:creationId xmlns:a16="http://schemas.microsoft.com/office/drawing/2014/main" id="{AC3F8C99-59F1-1171-7FE4-3DE1413AA1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1196935" y="2014962"/>
            <a:ext cx="338165" cy="338165"/>
          </a:xfrm>
          <a:prstGeom prst="rect">
            <a:avLst/>
          </a:prstGeom>
        </p:spPr>
      </p:pic>
      <p:pic>
        <p:nvPicPr>
          <p:cNvPr id="105" name="Graphique 47" descr="Avion">
            <a:extLst>
              <a:ext uri="{FF2B5EF4-FFF2-40B4-BE49-F238E27FC236}">
                <a16:creationId xmlns:a16="http://schemas.microsoft.com/office/drawing/2014/main" id="{9BF5CC53-11F7-4CCB-AD8F-F467D6912F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236834" y="2415160"/>
            <a:ext cx="260800" cy="260800"/>
          </a:xfrm>
          <a:prstGeom prst="rect">
            <a:avLst/>
          </a:prstGeom>
        </p:spPr>
      </p:pic>
      <p:pic>
        <p:nvPicPr>
          <p:cNvPr id="108" name="Graphique 47" descr="Scène tropicale">
            <a:extLst>
              <a:ext uri="{FF2B5EF4-FFF2-40B4-BE49-F238E27FC236}">
                <a16:creationId xmlns:a16="http://schemas.microsoft.com/office/drawing/2014/main" id="{61B14A3C-F109-B83B-0E15-B369F304D5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1199378" y="2712166"/>
            <a:ext cx="356404" cy="356404"/>
          </a:xfrm>
          <a:prstGeom prst="rect">
            <a:avLst/>
          </a:prstGeom>
        </p:spPr>
      </p:pic>
      <p:pic>
        <p:nvPicPr>
          <p:cNvPr id="111" name="Graphique 47" descr="Serveur">
            <a:extLst>
              <a:ext uri="{FF2B5EF4-FFF2-40B4-BE49-F238E27FC236}">
                <a16:creationId xmlns:a16="http://schemas.microsoft.com/office/drawing/2014/main" id="{AB495690-E54A-7005-5176-A074EEA0EEE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11208522" y="1416144"/>
            <a:ext cx="338164" cy="338164"/>
          </a:xfrm>
          <a:prstGeom prst="rect">
            <a:avLst/>
          </a:prstGeom>
        </p:spPr>
      </p:pic>
      <p:pic>
        <p:nvPicPr>
          <p:cNvPr id="112" name="Graphique 47" descr="Scène de parc">
            <a:extLst>
              <a:ext uri="{FF2B5EF4-FFF2-40B4-BE49-F238E27FC236}">
                <a16:creationId xmlns:a16="http://schemas.microsoft.com/office/drawing/2014/main" id="{27FEC284-A9FA-1A0E-155C-6DC74EC2B24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1180720" y="1710352"/>
            <a:ext cx="369819" cy="338164"/>
          </a:xfrm>
          <a:prstGeom prst="rect">
            <a:avLst/>
          </a:prstGeom>
        </p:spPr>
      </p:pic>
      <p:graphicFrame>
        <p:nvGraphicFramePr>
          <p:cNvPr id="113" name="Tableau 22">
            <a:extLst>
              <a:ext uri="{FF2B5EF4-FFF2-40B4-BE49-F238E27FC236}">
                <a16:creationId xmlns:a16="http://schemas.microsoft.com/office/drawing/2014/main" id="{32A8A95F-805A-4465-AD73-950939BF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5593"/>
              </p:ext>
            </p:extLst>
          </p:nvPr>
        </p:nvGraphicFramePr>
        <p:xfrm>
          <a:off x="6283650" y="3208692"/>
          <a:ext cx="5330249" cy="792480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83436">
                  <a:extLst>
                    <a:ext uri="{9D8B030D-6E8A-4147-A177-3AD203B41FA5}">
                      <a16:colId xmlns:a16="http://schemas.microsoft.com/office/drawing/2014/main" val="2721908303"/>
                    </a:ext>
                  </a:extLst>
                </a:gridCol>
                <a:gridCol w="224767">
                  <a:extLst>
                    <a:ext uri="{9D8B030D-6E8A-4147-A177-3AD203B41FA5}">
                      <a16:colId xmlns:a16="http://schemas.microsoft.com/office/drawing/2014/main" val="1901156767"/>
                    </a:ext>
                  </a:extLst>
                </a:gridCol>
                <a:gridCol w="419199">
                  <a:extLst>
                    <a:ext uri="{9D8B030D-6E8A-4147-A177-3AD203B41FA5}">
                      <a16:colId xmlns:a16="http://schemas.microsoft.com/office/drawing/2014/main" val="3041564817"/>
                    </a:ext>
                  </a:extLst>
                </a:gridCol>
                <a:gridCol w="3106277">
                  <a:extLst>
                    <a:ext uri="{9D8B030D-6E8A-4147-A177-3AD203B41FA5}">
                      <a16:colId xmlns:a16="http://schemas.microsoft.com/office/drawing/2014/main" val="2655236007"/>
                    </a:ext>
                  </a:extLst>
                </a:gridCol>
                <a:gridCol w="496570">
                  <a:extLst>
                    <a:ext uri="{9D8B030D-6E8A-4147-A177-3AD203B41FA5}">
                      <a16:colId xmlns:a16="http://schemas.microsoft.com/office/drawing/2014/main" val="3060587014"/>
                    </a:ext>
                  </a:extLst>
                </a:gridCol>
              </a:tblGrid>
              <a:tr h="1324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HABITAT SOCIAL ET ÉCOSYSTÈME CONSTRUCTION</a:t>
                      </a:r>
                    </a:p>
                  </a:txBody>
                  <a:tcPr marL="36000" marR="36000" anchor="ctr">
                    <a:lnL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PROGRAMME D’ACCÉLÉRATION DE	</a:t>
                      </a:r>
                    </a:p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L’OFFRE EN HABITAT SOCIAL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1768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DÉVELOPPEMENT DE L’ÉCOSYSTÈME DE LA CONSTRUCTION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1070"/>
                  </a:ext>
                </a:extLst>
              </a:tr>
            </a:tbl>
          </a:graphicData>
        </a:graphic>
      </p:graphicFrame>
      <p:pic>
        <p:nvPicPr>
          <p:cNvPr id="119" name="Graphique 47" descr="Maison">
            <a:extLst>
              <a:ext uri="{FF2B5EF4-FFF2-40B4-BE49-F238E27FC236}">
                <a16:creationId xmlns:a16="http://schemas.microsoft.com/office/drawing/2014/main" id="{9D3E5351-467E-3F69-5886-E3D3782AF60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200420" y="3225757"/>
            <a:ext cx="350120" cy="350120"/>
          </a:xfrm>
          <a:prstGeom prst="rect">
            <a:avLst/>
          </a:prstGeom>
        </p:spPr>
      </p:pic>
      <p:pic>
        <p:nvPicPr>
          <p:cNvPr id="122" name="Graphique 47" descr="Bétonnière">
            <a:extLst>
              <a:ext uri="{FF2B5EF4-FFF2-40B4-BE49-F238E27FC236}">
                <a16:creationId xmlns:a16="http://schemas.microsoft.com/office/drawing/2014/main" id="{E060A41E-7BFA-5863-047D-F82F2FFAC87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1177626" y="3615565"/>
            <a:ext cx="396240" cy="396240"/>
          </a:xfrm>
          <a:prstGeom prst="rect">
            <a:avLst/>
          </a:prstGeom>
        </p:spPr>
      </p:pic>
      <p:graphicFrame>
        <p:nvGraphicFramePr>
          <p:cNvPr id="125" name="Tableau 22">
            <a:extLst>
              <a:ext uri="{FF2B5EF4-FFF2-40B4-BE49-F238E27FC236}">
                <a16:creationId xmlns:a16="http://schemas.microsoft.com/office/drawing/2014/main" id="{CB99BAC1-0967-6036-8D24-ABB93A0FD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65293"/>
              </p:ext>
            </p:extLst>
          </p:nvPr>
        </p:nvGraphicFramePr>
        <p:xfrm>
          <a:off x="6283650" y="4158658"/>
          <a:ext cx="5330249" cy="792480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83436">
                  <a:extLst>
                    <a:ext uri="{9D8B030D-6E8A-4147-A177-3AD203B41FA5}">
                      <a16:colId xmlns:a16="http://schemas.microsoft.com/office/drawing/2014/main" val="2721908303"/>
                    </a:ext>
                  </a:extLst>
                </a:gridCol>
                <a:gridCol w="224767">
                  <a:extLst>
                    <a:ext uri="{9D8B030D-6E8A-4147-A177-3AD203B41FA5}">
                      <a16:colId xmlns:a16="http://schemas.microsoft.com/office/drawing/2014/main" val="1901156767"/>
                    </a:ext>
                  </a:extLst>
                </a:gridCol>
                <a:gridCol w="419199">
                  <a:extLst>
                    <a:ext uri="{9D8B030D-6E8A-4147-A177-3AD203B41FA5}">
                      <a16:colId xmlns:a16="http://schemas.microsoft.com/office/drawing/2014/main" val="3041564817"/>
                    </a:ext>
                  </a:extLst>
                </a:gridCol>
                <a:gridCol w="3106277">
                  <a:extLst>
                    <a:ext uri="{9D8B030D-6E8A-4147-A177-3AD203B41FA5}">
                      <a16:colId xmlns:a16="http://schemas.microsoft.com/office/drawing/2014/main" val="2655236007"/>
                    </a:ext>
                  </a:extLst>
                </a:gridCol>
                <a:gridCol w="496570">
                  <a:extLst>
                    <a:ext uri="{9D8B030D-6E8A-4147-A177-3AD203B41FA5}">
                      <a16:colId xmlns:a16="http://schemas.microsoft.com/office/drawing/2014/main" val="3060587014"/>
                    </a:ext>
                  </a:extLst>
                </a:gridCol>
              </a:tblGrid>
              <a:tr h="3029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RENFORCEMENT DE LA SÉCURITÉ ÉNERGÉTIQUE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RENFORCEMENT DU SERVICE ET DE LA SÉCURITÉ ÉNERGÉTIQUE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1768"/>
                  </a:ext>
                </a:extLst>
              </a:tr>
              <a:tr h="30292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STRATÉGIE D’APPROVISIONNEMENT EN HYDROCARBURES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1070"/>
                  </a:ext>
                </a:extLst>
              </a:tr>
            </a:tbl>
          </a:graphicData>
        </a:graphic>
      </p:graphicFrame>
      <p:graphicFrame>
        <p:nvGraphicFramePr>
          <p:cNvPr id="126" name="Tableau 22">
            <a:extLst>
              <a:ext uri="{FF2B5EF4-FFF2-40B4-BE49-F238E27FC236}">
                <a16:creationId xmlns:a16="http://schemas.microsoft.com/office/drawing/2014/main" id="{99D5819E-762A-28FB-27AE-21D061F04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2658"/>
              </p:ext>
            </p:extLst>
          </p:nvPr>
        </p:nvGraphicFramePr>
        <p:xfrm>
          <a:off x="6283649" y="5122143"/>
          <a:ext cx="5330249" cy="1090326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83436">
                  <a:extLst>
                    <a:ext uri="{9D8B030D-6E8A-4147-A177-3AD203B41FA5}">
                      <a16:colId xmlns:a16="http://schemas.microsoft.com/office/drawing/2014/main" val="2721908303"/>
                    </a:ext>
                  </a:extLst>
                </a:gridCol>
                <a:gridCol w="224767">
                  <a:extLst>
                    <a:ext uri="{9D8B030D-6E8A-4147-A177-3AD203B41FA5}">
                      <a16:colId xmlns:a16="http://schemas.microsoft.com/office/drawing/2014/main" val="1901156767"/>
                    </a:ext>
                  </a:extLst>
                </a:gridCol>
                <a:gridCol w="419199">
                  <a:extLst>
                    <a:ext uri="{9D8B030D-6E8A-4147-A177-3AD203B41FA5}">
                      <a16:colId xmlns:a16="http://schemas.microsoft.com/office/drawing/2014/main" val="3041564817"/>
                    </a:ext>
                  </a:extLst>
                </a:gridCol>
                <a:gridCol w="3106277">
                  <a:extLst>
                    <a:ext uri="{9D8B030D-6E8A-4147-A177-3AD203B41FA5}">
                      <a16:colId xmlns:a16="http://schemas.microsoft.com/office/drawing/2014/main" val="2655236007"/>
                    </a:ext>
                  </a:extLst>
                </a:gridCol>
                <a:gridCol w="496570">
                  <a:extLst>
                    <a:ext uri="{9D8B030D-6E8A-4147-A177-3AD203B41FA5}">
                      <a16:colId xmlns:a16="http://schemas.microsoft.com/office/drawing/2014/main" val="3060587014"/>
                    </a:ext>
                  </a:extLst>
                </a:gridCol>
              </a:tblGrid>
              <a:tr h="38928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 DÉVELOPPEMENT DURABLE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03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PSE VERT–PROMOTION DE L’ÉCONOMIE VERTE ET BLEUE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31768"/>
                  </a:ext>
                </a:extLst>
              </a:tr>
              <a:tr h="2657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PROGRAMME ZÉRO DÉCHET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7947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2E7039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2E7039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 panose="020B0602020104020603" pitchFamily="34" charset="0"/>
                        </a:rPr>
                        <a:t>ACCÈS UNIVERSEL À L’EAU ET À L’ASSAINISSEMENT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D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61070"/>
                  </a:ext>
                </a:extLst>
              </a:tr>
            </a:tbl>
          </a:graphicData>
        </a:graphic>
      </p:graphicFrame>
      <p:pic>
        <p:nvPicPr>
          <p:cNvPr id="127" name="Graphique 47" descr="Haute tension">
            <a:extLst>
              <a:ext uri="{FF2B5EF4-FFF2-40B4-BE49-F238E27FC236}">
                <a16:creationId xmlns:a16="http://schemas.microsoft.com/office/drawing/2014/main" id="{448A100F-3698-F553-E8FB-833267DB12E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1177626" y="4163245"/>
            <a:ext cx="366910" cy="366910"/>
          </a:xfrm>
          <a:prstGeom prst="rect">
            <a:avLst/>
          </a:prstGeom>
        </p:spPr>
      </p:pic>
      <p:pic>
        <p:nvPicPr>
          <p:cNvPr id="130" name="Graphique 47" descr="Tubes à essai">
            <a:extLst>
              <a:ext uri="{FF2B5EF4-FFF2-40B4-BE49-F238E27FC236}">
                <a16:creationId xmlns:a16="http://schemas.microsoft.com/office/drawing/2014/main" id="{B1206243-14B7-881C-550E-7067F1653BD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11194302" y="4598148"/>
            <a:ext cx="343675" cy="343675"/>
          </a:xfrm>
          <a:prstGeom prst="rect">
            <a:avLst/>
          </a:prstGeom>
        </p:spPr>
      </p:pic>
      <p:pic>
        <p:nvPicPr>
          <p:cNvPr id="133" name="Graphique 47" descr="Main ouverte avec plante">
            <a:extLst>
              <a:ext uri="{FF2B5EF4-FFF2-40B4-BE49-F238E27FC236}">
                <a16:creationId xmlns:a16="http://schemas.microsoft.com/office/drawing/2014/main" id="{0AF34671-B646-CAD4-6764-03B7B7A7B60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11131274" y="5084185"/>
            <a:ext cx="440531" cy="440531"/>
          </a:xfrm>
          <a:prstGeom prst="rect">
            <a:avLst/>
          </a:prstGeom>
        </p:spPr>
      </p:pic>
      <p:pic>
        <p:nvPicPr>
          <p:cNvPr id="136" name="Graphique 47" descr="Recycler">
            <a:extLst>
              <a:ext uri="{FF2B5EF4-FFF2-40B4-BE49-F238E27FC236}">
                <a16:creationId xmlns:a16="http://schemas.microsoft.com/office/drawing/2014/main" id="{8309229E-E1B7-F178-B90B-D82FD61CFD9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11205073" y="5522837"/>
            <a:ext cx="313827" cy="313827"/>
          </a:xfrm>
          <a:prstGeom prst="rect">
            <a:avLst/>
          </a:prstGeom>
        </p:spPr>
      </p:pic>
      <p:pic>
        <p:nvPicPr>
          <p:cNvPr id="139" name="Graphique 47" descr="Douche">
            <a:extLst>
              <a:ext uri="{FF2B5EF4-FFF2-40B4-BE49-F238E27FC236}">
                <a16:creationId xmlns:a16="http://schemas.microsoft.com/office/drawing/2014/main" id="{6C1B2349-13C3-4B18-733D-414BA035A04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11203146" y="5845158"/>
            <a:ext cx="366732" cy="366732"/>
          </a:xfrm>
          <a:prstGeom prst="rect">
            <a:avLst/>
          </a:prstGeom>
        </p:spPr>
      </p:pic>
      <p:sp>
        <p:nvSpPr>
          <p:cNvPr id="142" name="Rogner un rectangle à un seul coin 38">
            <a:extLst>
              <a:ext uri="{FF2B5EF4-FFF2-40B4-BE49-F238E27FC236}">
                <a16:creationId xmlns:a16="http://schemas.microsoft.com/office/drawing/2014/main" id="{34313EE9-EEB2-BB6F-E95A-2F8FB171B057}"/>
              </a:ext>
            </a:extLst>
          </p:cNvPr>
          <p:cNvSpPr/>
          <p:nvPr/>
        </p:nvSpPr>
        <p:spPr>
          <a:xfrm>
            <a:off x="607811" y="1702405"/>
            <a:ext cx="1061501" cy="384750"/>
          </a:xfrm>
          <a:prstGeom prst="snip1Rect">
            <a:avLst/>
          </a:prstGeom>
          <a:solidFill>
            <a:srgbClr val="C7E7CC"/>
          </a:solidFill>
        </p:spPr>
        <p:txBody>
          <a:bodyPr wrap="square" tIns="0">
            <a:spAutoFit/>
          </a:bodyPr>
          <a:lstStyle/>
          <a:p>
            <a:pPr algn="ctr"/>
            <a:r>
              <a:rPr lang="fr-FR" sz="1000" b="1" dirty="0">
                <a:solidFill>
                  <a:srgbClr val="2E7039"/>
                </a:solidFill>
              </a:rPr>
              <a:t>BATAILLES CLÉS</a:t>
            </a:r>
            <a:endParaRPr lang="fr-FR" sz="1000" dirty="0">
              <a:solidFill>
                <a:srgbClr val="2E7039"/>
              </a:solidFill>
            </a:endParaRPr>
          </a:p>
        </p:txBody>
      </p:sp>
      <p:sp>
        <p:nvSpPr>
          <p:cNvPr id="143" name="Rogner un rectangle à un seul coin 28">
            <a:extLst>
              <a:ext uri="{FF2B5EF4-FFF2-40B4-BE49-F238E27FC236}">
                <a16:creationId xmlns:a16="http://schemas.microsoft.com/office/drawing/2014/main" id="{55C6651D-ED3B-434A-A402-7287956FA92F}"/>
              </a:ext>
            </a:extLst>
          </p:cNvPr>
          <p:cNvSpPr/>
          <p:nvPr/>
        </p:nvSpPr>
        <p:spPr>
          <a:xfrm>
            <a:off x="1872186" y="1746976"/>
            <a:ext cx="4069363" cy="320965"/>
          </a:xfrm>
          <a:prstGeom prst="snip1Rect">
            <a:avLst/>
          </a:prstGeom>
          <a:solidFill>
            <a:srgbClr val="C7E7CC"/>
          </a:solidFill>
        </p:spPr>
        <p:txBody>
          <a:bodyPr wrap="square" t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b="1" dirty="0">
                <a:solidFill>
                  <a:srgbClr val="2E7039"/>
                </a:solidFill>
                <a:sym typeface="Twentieth Century"/>
              </a:rPr>
              <a:t>PROJETS PHARES</a:t>
            </a:r>
            <a:endParaRPr lang="fr-FR" sz="1100" b="1" dirty="0">
              <a:solidFill>
                <a:srgbClr val="2E7039"/>
              </a:solidFill>
            </a:endParaRPr>
          </a:p>
        </p:txBody>
      </p:sp>
      <p:sp>
        <p:nvSpPr>
          <p:cNvPr id="144" name="Rogner un rectangle à un seul coin 38">
            <a:extLst>
              <a:ext uri="{FF2B5EF4-FFF2-40B4-BE49-F238E27FC236}">
                <a16:creationId xmlns:a16="http://schemas.microsoft.com/office/drawing/2014/main" id="{75F28BC9-58F4-904E-8836-8D0A4B4B6C9E}"/>
              </a:ext>
            </a:extLst>
          </p:cNvPr>
          <p:cNvSpPr/>
          <p:nvPr/>
        </p:nvSpPr>
        <p:spPr>
          <a:xfrm>
            <a:off x="6307565" y="961163"/>
            <a:ext cx="1061501" cy="384750"/>
          </a:xfrm>
          <a:prstGeom prst="snip1Rect">
            <a:avLst/>
          </a:prstGeom>
          <a:solidFill>
            <a:srgbClr val="C7E7CC"/>
          </a:solidFill>
        </p:spPr>
        <p:txBody>
          <a:bodyPr wrap="square" tIns="0">
            <a:spAutoFit/>
          </a:bodyPr>
          <a:lstStyle/>
          <a:p>
            <a:pPr algn="ctr"/>
            <a:r>
              <a:rPr lang="fr-FR" sz="1000" b="1" dirty="0">
                <a:solidFill>
                  <a:srgbClr val="2E7039"/>
                </a:solidFill>
              </a:rPr>
              <a:t>BATAILLES CLÉS</a:t>
            </a:r>
            <a:endParaRPr lang="fr-FR" sz="1000" dirty="0">
              <a:solidFill>
                <a:srgbClr val="2E7039"/>
              </a:solidFill>
            </a:endParaRPr>
          </a:p>
        </p:txBody>
      </p:sp>
      <p:sp>
        <p:nvSpPr>
          <p:cNvPr id="146" name="Rogner un rectangle à un seul coin 28">
            <a:extLst>
              <a:ext uri="{FF2B5EF4-FFF2-40B4-BE49-F238E27FC236}">
                <a16:creationId xmlns:a16="http://schemas.microsoft.com/office/drawing/2014/main" id="{A7EF31AF-AD25-2DE1-74D0-52C2E4318E80}"/>
              </a:ext>
            </a:extLst>
          </p:cNvPr>
          <p:cNvSpPr/>
          <p:nvPr/>
        </p:nvSpPr>
        <p:spPr>
          <a:xfrm>
            <a:off x="7582811" y="1011257"/>
            <a:ext cx="4069363" cy="320965"/>
          </a:xfrm>
          <a:prstGeom prst="snip1Rect">
            <a:avLst/>
          </a:prstGeom>
          <a:solidFill>
            <a:srgbClr val="C7E7CC"/>
          </a:solidFill>
        </p:spPr>
        <p:txBody>
          <a:bodyPr wrap="square" t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b="1" dirty="0">
                <a:solidFill>
                  <a:srgbClr val="2E7039"/>
                </a:solidFill>
                <a:sym typeface="Twentieth Century"/>
              </a:rPr>
              <a:t>PROJETS PHARES</a:t>
            </a:r>
            <a:endParaRPr lang="fr-FR" sz="1100" b="1" dirty="0">
              <a:solidFill>
                <a:srgbClr val="2E7039"/>
              </a:solidFill>
            </a:endParaRPr>
          </a:p>
        </p:txBody>
      </p:sp>
      <p:sp>
        <p:nvSpPr>
          <p:cNvPr id="3" name="Google Shape;111;p2">
            <a:extLst>
              <a:ext uri="{FF2B5EF4-FFF2-40B4-BE49-F238E27FC236}">
                <a16:creationId xmlns:a16="http://schemas.microsoft.com/office/drawing/2014/main" id="{92376BFB-E0DE-007F-9D19-6B0D4F37FD27}"/>
              </a:ext>
            </a:extLst>
          </p:cNvPr>
          <p:cNvSpPr txBox="1"/>
          <p:nvPr/>
        </p:nvSpPr>
        <p:spPr>
          <a:xfrm>
            <a:off x="523874" y="261839"/>
            <a:ext cx="96860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PROJETS ET PROGRAMMES (3/3)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DE7C738F-B3C5-B02F-4CDE-8CF1DCBF7102}"/>
              </a:ext>
            </a:extLst>
          </p:cNvPr>
          <p:cNvSpPr/>
          <p:nvPr/>
        </p:nvSpPr>
        <p:spPr>
          <a:xfrm>
            <a:off x="618444" y="1010096"/>
            <a:ext cx="4400123" cy="484244"/>
          </a:xfrm>
          <a:prstGeom prst="homePlate">
            <a:avLst/>
          </a:prstGeom>
          <a:solidFill>
            <a:srgbClr val="AB9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Dont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  </a:t>
            </a:r>
            <a:r>
              <a:rPr kumimoji="0" lang="fr-FR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22 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projets phares…</a:t>
            </a:r>
          </a:p>
        </p:txBody>
      </p:sp>
    </p:spTree>
    <p:extLst>
      <p:ext uri="{BB962C8B-B14F-4D97-AF65-F5344CB8AC3E}">
        <p14:creationId xmlns:p14="http://schemas.microsoft.com/office/powerpoint/2010/main" val="152402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 dirty="0"/>
          </a:p>
        </p:txBody>
      </p:sp>
      <p:sp>
        <p:nvSpPr>
          <p:cNvPr id="97" name="Google Shape;111;p2"/>
          <p:cNvSpPr txBox="1"/>
          <p:nvPr/>
        </p:nvSpPr>
        <p:spPr>
          <a:xfrm>
            <a:off x="523874" y="261839"/>
            <a:ext cx="96860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RÉFORMES (1/2)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500746-9DEB-B94D-B6DD-EE767C112590}"/>
              </a:ext>
            </a:extLst>
          </p:cNvPr>
          <p:cNvGrpSpPr/>
          <p:nvPr/>
        </p:nvGrpSpPr>
        <p:grpSpPr>
          <a:xfrm>
            <a:off x="628470" y="2211571"/>
            <a:ext cx="5467529" cy="1424755"/>
            <a:chOff x="785219" y="1705708"/>
            <a:chExt cx="5470497" cy="18639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262FA9-BFD9-EBB0-2FA4-67892058B217}"/>
                </a:ext>
              </a:extLst>
            </p:cNvPr>
            <p:cNvSpPr/>
            <p:nvPr/>
          </p:nvSpPr>
          <p:spPr>
            <a:xfrm>
              <a:off x="785219" y="1705711"/>
              <a:ext cx="5470497" cy="186397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Ins="180000" rtlCol="0" anchor="ctr"/>
            <a:lstStyle/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30" dirty="0">
                  <a:solidFill>
                    <a:schemeClr val="tx1"/>
                  </a:solidFill>
                  <a:cs typeface="Arial"/>
                </a:rPr>
                <a:t>Titrisation des stocks de produits stratégiques tels que le riz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Adoption et de l’application du code de la Santé animale et de la Santé publique vétérinaire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Mise en place des mesures d’incitation, notamment fiscales, pour booster la  production laitière (réforme de la TVA)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Code aquaculture</a:t>
              </a:r>
            </a:p>
          </p:txBody>
        </p: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59C49889-3D72-CF76-E028-909768984735}"/>
                </a:ext>
              </a:extLst>
            </p:cNvPr>
            <p:cNvGrpSpPr/>
            <p:nvPr/>
          </p:nvGrpSpPr>
          <p:grpSpPr>
            <a:xfrm>
              <a:off x="788893" y="1705708"/>
              <a:ext cx="1495184" cy="1863969"/>
              <a:chOff x="788893" y="1705708"/>
              <a:chExt cx="1495184" cy="1863969"/>
            </a:xfrm>
            <a:solidFill>
              <a:srgbClr val="00853F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552AC1E-0425-74DB-44C5-4DA2A3B20AB1}"/>
                  </a:ext>
                </a:extLst>
              </p:cNvPr>
              <p:cNvSpPr/>
              <p:nvPr/>
            </p:nvSpPr>
            <p:spPr>
              <a:xfrm>
                <a:off x="788893" y="1705708"/>
                <a:ext cx="1400165" cy="1863969"/>
              </a:xfrm>
              <a:prstGeom prst="rect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E7039"/>
                    </a:solidFill>
                    <a:latin typeface="Tw Cen MT" panose="020B0602020104020603" pitchFamily="34" charset="0"/>
                  </a:rPr>
                  <a:t>SOUVERAINETÉ ALIMENTAIRE</a:t>
                </a:r>
              </a:p>
            </p:txBody>
          </p:sp>
          <p:sp>
            <p:nvSpPr>
              <p:cNvPr id="100" name="Triangle isocèle 99">
                <a:extLst>
                  <a:ext uri="{FF2B5EF4-FFF2-40B4-BE49-F238E27FC236}">
                    <a16:creationId xmlns:a16="http://schemas.microsoft.com/office/drawing/2014/main" id="{D060CDC5-C3D1-794B-1C9F-040D07F963DE}"/>
                  </a:ext>
                </a:extLst>
              </p:cNvPr>
              <p:cNvSpPr/>
              <p:nvPr/>
            </p:nvSpPr>
            <p:spPr>
              <a:xfrm rot="5400000">
                <a:off x="1304538" y="2590139"/>
                <a:ext cx="1856263" cy="102814"/>
              </a:xfrm>
              <a:prstGeom prst="triangle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A680504-BB4F-5391-9953-C12DA9626FAD}"/>
              </a:ext>
            </a:extLst>
          </p:cNvPr>
          <p:cNvGrpSpPr/>
          <p:nvPr/>
        </p:nvGrpSpPr>
        <p:grpSpPr>
          <a:xfrm>
            <a:off x="620615" y="996456"/>
            <a:ext cx="5471626" cy="1119414"/>
            <a:chOff x="785220" y="1705708"/>
            <a:chExt cx="5339291" cy="18639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51CFC2-CEF4-51B0-28C3-F43549283C7A}"/>
                </a:ext>
              </a:extLst>
            </p:cNvPr>
            <p:cNvSpPr/>
            <p:nvPr/>
          </p:nvSpPr>
          <p:spPr>
            <a:xfrm>
              <a:off x="785220" y="1705708"/>
              <a:ext cx="5339291" cy="18639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Ins="180000" rtlCol="0" anchor="ctr"/>
            <a:lstStyle/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30" dirty="0">
                  <a:solidFill>
                    <a:schemeClr val="tx1"/>
                  </a:solidFill>
                  <a:ea typeface="Arial"/>
                  <a:cs typeface="Arial"/>
                </a:rPr>
                <a:t>Code des investissements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30" dirty="0">
                  <a:solidFill>
                    <a:schemeClr val="tx1"/>
                  </a:solidFill>
                  <a:ea typeface="Arial"/>
                  <a:cs typeface="Arial"/>
                </a:rPr>
                <a:t>Instauration d’un dialogue public-privé fécond et dynamique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30" dirty="0">
                  <a:solidFill>
                    <a:schemeClr val="tx1"/>
                  </a:solidFill>
                  <a:ea typeface="Arial"/>
                  <a:cs typeface="Arial"/>
                </a:rPr>
                <a:t>Simplification et la digitalisation des procédures administratives</a:t>
              </a:r>
            </a:p>
            <a:p>
              <a:pPr marL="171450" indent="-171450" algn="just">
                <a:spcAft>
                  <a:spcPts val="3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30" dirty="0">
                  <a:solidFill>
                    <a:schemeClr val="tx1"/>
                  </a:solidFill>
                  <a:ea typeface="Arial"/>
                  <a:cs typeface="Arial"/>
                </a:rPr>
                <a:t>Stratégie de développement du secteur privé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B875F00-7354-61AE-E42D-CD04017144D8}"/>
                </a:ext>
              </a:extLst>
            </p:cNvPr>
            <p:cNvGrpSpPr/>
            <p:nvPr/>
          </p:nvGrpSpPr>
          <p:grpSpPr>
            <a:xfrm>
              <a:off x="788893" y="1705708"/>
              <a:ext cx="1499280" cy="1863969"/>
              <a:chOff x="788893" y="1705708"/>
              <a:chExt cx="1499280" cy="1863969"/>
            </a:xfrm>
            <a:solidFill>
              <a:srgbClr val="00853F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28457F-576B-0BCB-CBCC-312872DBD3BC}"/>
                  </a:ext>
                </a:extLst>
              </p:cNvPr>
              <p:cNvSpPr/>
              <p:nvPr/>
            </p:nvSpPr>
            <p:spPr>
              <a:xfrm>
                <a:off x="788893" y="1705708"/>
                <a:ext cx="1400165" cy="1863969"/>
              </a:xfrm>
              <a:prstGeom prst="rect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E7039"/>
                    </a:solidFill>
                    <a:latin typeface="Tw Cen MT" panose="020B0602020104020603" pitchFamily="34" charset="0"/>
                  </a:rPr>
                  <a:t>SECTEUR PRIVÉ</a:t>
                </a:r>
              </a:p>
            </p:txBody>
          </p:sp>
          <p:sp>
            <p:nvSpPr>
              <p:cNvPr id="8" name="Triangle isocèle 7">
                <a:extLst>
                  <a:ext uri="{FF2B5EF4-FFF2-40B4-BE49-F238E27FC236}">
                    <a16:creationId xmlns:a16="http://schemas.microsoft.com/office/drawing/2014/main" id="{C66AA67A-08FD-838D-A8E2-D1BB12D5EFA3}"/>
                  </a:ext>
                </a:extLst>
              </p:cNvPr>
              <p:cNvSpPr/>
              <p:nvPr/>
            </p:nvSpPr>
            <p:spPr>
              <a:xfrm rot="5400000">
                <a:off x="1306586" y="2588089"/>
                <a:ext cx="1856263" cy="106911"/>
              </a:xfrm>
              <a:prstGeom prst="triangle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DE9DC74-63B8-3E87-7AEE-7876AD8CC339}"/>
              </a:ext>
            </a:extLst>
          </p:cNvPr>
          <p:cNvGrpSpPr/>
          <p:nvPr/>
        </p:nvGrpSpPr>
        <p:grpSpPr>
          <a:xfrm>
            <a:off x="620615" y="3721388"/>
            <a:ext cx="5475384" cy="2498660"/>
            <a:chOff x="785220" y="1713414"/>
            <a:chExt cx="5478356" cy="18925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5098EE-167E-8C69-7D80-FE301C2CC155}"/>
                </a:ext>
              </a:extLst>
            </p:cNvPr>
            <p:cNvSpPr/>
            <p:nvPr/>
          </p:nvSpPr>
          <p:spPr>
            <a:xfrm>
              <a:off x="785220" y="1741993"/>
              <a:ext cx="5478356" cy="18639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Ins="180000" rtlCol="0" anchor="ctr"/>
            <a:lstStyle/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spc="-30" dirty="0">
                  <a:solidFill>
                    <a:schemeClr val="tx1"/>
                  </a:solidFill>
                  <a:ea typeface="Arial"/>
                  <a:cs typeface="Arial"/>
                </a:rPr>
                <a:t>Promotion de l'utilisation du crédit-bail et de capital </a:t>
              </a:r>
              <a:r>
                <a:rPr lang="fr-FR" sz="1100" spc="-30" dirty="0">
                  <a:solidFill>
                    <a:schemeClr val="tx1"/>
                  </a:solidFill>
                  <a:cs typeface="Arial"/>
                </a:rPr>
                <a:t>risque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Fonds de Préparation des Projets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Fonds de Développement des Projets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Titrisation des stocks de produits stratégiques et création d’un marché secondaire avec un organisme public jouant le rôle d’acheteur en dernier ressort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Dakar Financial City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Refinancement des SFD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Promotion des instruments de financements innovants</a:t>
              </a:r>
            </a:p>
            <a:p>
              <a:pPr marL="171450" indent="-171450" algn="just">
                <a:spcAft>
                  <a:spcPts val="4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Définition d’un cadre de cohérence pour un fonctionnement optimal des structures étatiques dédiées au financement des PME/PMI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20C2C56-5A41-A37D-0184-127E5169A7EC}"/>
                </a:ext>
              </a:extLst>
            </p:cNvPr>
            <p:cNvGrpSpPr/>
            <p:nvPr/>
          </p:nvGrpSpPr>
          <p:grpSpPr>
            <a:xfrm>
              <a:off x="788893" y="1713414"/>
              <a:ext cx="1534960" cy="1892543"/>
              <a:chOff x="788893" y="1713414"/>
              <a:chExt cx="1534960" cy="1892543"/>
            </a:xfrm>
            <a:solidFill>
              <a:srgbClr val="00853F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F7488B-790A-7685-4D1F-8B70FC8E6F59}"/>
                  </a:ext>
                </a:extLst>
              </p:cNvPr>
              <p:cNvSpPr/>
              <p:nvPr/>
            </p:nvSpPr>
            <p:spPr>
              <a:xfrm>
                <a:off x="788893" y="1741988"/>
                <a:ext cx="1400165" cy="1863969"/>
              </a:xfrm>
              <a:prstGeom prst="rect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E7039"/>
                    </a:solidFill>
                    <a:latin typeface="Tw Cen MT" panose="020B0602020104020603" pitchFamily="34" charset="0"/>
                  </a:rPr>
                  <a:t>SECTEUR FINANCIER</a:t>
                </a:r>
              </a:p>
            </p:txBody>
          </p:sp>
          <p:sp>
            <p:nvSpPr>
              <p:cNvPr id="13" name="Triangle isocèle 12">
                <a:extLst>
                  <a:ext uri="{FF2B5EF4-FFF2-40B4-BE49-F238E27FC236}">
                    <a16:creationId xmlns:a16="http://schemas.microsoft.com/office/drawing/2014/main" id="{1FF3A4F4-D3F9-840D-B07A-1441ACA05E1A}"/>
                  </a:ext>
                </a:extLst>
              </p:cNvPr>
              <p:cNvSpPr/>
              <p:nvPr/>
            </p:nvSpPr>
            <p:spPr>
              <a:xfrm rot="5400000">
                <a:off x="1324426" y="2570251"/>
                <a:ext cx="1856263" cy="142590"/>
              </a:xfrm>
              <a:prstGeom prst="triangle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7EBAA20-6CFE-3259-A827-3596EF3E4D4A}"/>
              </a:ext>
            </a:extLst>
          </p:cNvPr>
          <p:cNvGrpSpPr/>
          <p:nvPr/>
        </p:nvGrpSpPr>
        <p:grpSpPr>
          <a:xfrm>
            <a:off x="6422065" y="996455"/>
            <a:ext cx="5121576" cy="1630933"/>
            <a:chOff x="785220" y="1705708"/>
            <a:chExt cx="5339291" cy="18639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E3F91D-BBBD-79CC-6116-00C29E9C702C}"/>
                </a:ext>
              </a:extLst>
            </p:cNvPr>
            <p:cNvSpPr/>
            <p:nvPr/>
          </p:nvSpPr>
          <p:spPr>
            <a:xfrm>
              <a:off x="785220" y="1705708"/>
              <a:ext cx="5339291" cy="18639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Ins="180000" rtlCol="0" anchor="ctr"/>
            <a:lstStyle/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Révision et la mise à jour de textes législatifs et règlementaires existants permettant de renforcer l’implication du secteur privé (Partenariat public privé) dans le secteur de la santé</a:t>
              </a:r>
            </a:p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Finalisation des réformes institutionnelles des différentes entités de la chaine d’approvisionnement publique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3C43B29-62AD-07C1-08D9-B54EE98ADBCC}"/>
                </a:ext>
              </a:extLst>
            </p:cNvPr>
            <p:cNvGrpSpPr/>
            <p:nvPr/>
          </p:nvGrpSpPr>
          <p:grpSpPr>
            <a:xfrm>
              <a:off x="788893" y="1705708"/>
              <a:ext cx="1548163" cy="1863969"/>
              <a:chOff x="788893" y="1705708"/>
              <a:chExt cx="1548163" cy="1863969"/>
            </a:xfrm>
            <a:solidFill>
              <a:srgbClr val="00853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B35066-71A3-C9FC-B658-C2E493432300}"/>
                  </a:ext>
                </a:extLst>
              </p:cNvPr>
              <p:cNvSpPr/>
              <p:nvPr/>
            </p:nvSpPr>
            <p:spPr>
              <a:xfrm>
                <a:off x="788893" y="1705708"/>
                <a:ext cx="1400165" cy="1863969"/>
              </a:xfrm>
              <a:prstGeom prst="rect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E7039"/>
                    </a:solidFill>
                    <a:latin typeface="Tw Cen MT" panose="020B0602020104020603" pitchFamily="34" charset="0"/>
                  </a:rPr>
                  <a:t>SANTÉ ET NUTRITION</a:t>
                </a:r>
              </a:p>
            </p:txBody>
          </p:sp>
          <p:sp>
            <p:nvSpPr>
              <p:cNvPr id="23" name="Triangle isocèle 22">
                <a:extLst>
                  <a:ext uri="{FF2B5EF4-FFF2-40B4-BE49-F238E27FC236}">
                    <a16:creationId xmlns:a16="http://schemas.microsoft.com/office/drawing/2014/main" id="{06EC290E-9F93-BBB4-1123-DB9CA6AB5B69}"/>
                  </a:ext>
                </a:extLst>
              </p:cNvPr>
              <p:cNvSpPr/>
              <p:nvPr/>
            </p:nvSpPr>
            <p:spPr>
              <a:xfrm rot="5400000">
                <a:off x="1331027" y="2563649"/>
                <a:ext cx="1856263" cy="155794"/>
              </a:xfrm>
              <a:prstGeom prst="triangle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ACB286F-B44D-7F97-EA59-363FFB8CF6A5}"/>
              </a:ext>
            </a:extLst>
          </p:cNvPr>
          <p:cNvGrpSpPr/>
          <p:nvPr/>
        </p:nvGrpSpPr>
        <p:grpSpPr>
          <a:xfrm>
            <a:off x="6422065" y="2820384"/>
            <a:ext cx="5121576" cy="1614912"/>
            <a:chOff x="785220" y="1705708"/>
            <a:chExt cx="5339291" cy="18639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7BE224-47B2-0214-7FDC-9C29800AE0A2}"/>
                </a:ext>
              </a:extLst>
            </p:cNvPr>
            <p:cNvSpPr/>
            <p:nvPr/>
          </p:nvSpPr>
          <p:spPr>
            <a:xfrm>
              <a:off x="785220" y="1705708"/>
              <a:ext cx="5339291" cy="18639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Ins="180000" rtlCol="0" anchor="ctr"/>
            <a:lstStyle/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Elargissement du réseau des bureaux du registre foncier pour l’enregistrement des droits d’utilisation</a:t>
              </a:r>
            </a:p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Rénovation du cadre juridique pour valider l’évolution du « droit coutumier » vers des « droits réels et codifiés »</a:t>
              </a:r>
            </a:p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Sécurisation de zones foncières pour les logements sociaux et les agropoles</a:t>
              </a: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E264820-43B1-A34A-BDC8-A1D9AEFA78EA}"/>
                </a:ext>
              </a:extLst>
            </p:cNvPr>
            <p:cNvGrpSpPr/>
            <p:nvPr/>
          </p:nvGrpSpPr>
          <p:grpSpPr>
            <a:xfrm>
              <a:off x="788893" y="1705708"/>
              <a:ext cx="1548161" cy="1863970"/>
              <a:chOff x="788893" y="1705708"/>
              <a:chExt cx="1548161" cy="1863970"/>
            </a:xfrm>
            <a:solidFill>
              <a:srgbClr val="00853F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03945E-4E4E-10D7-A20A-EA0831FC2843}"/>
                  </a:ext>
                </a:extLst>
              </p:cNvPr>
              <p:cNvSpPr/>
              <p:nvPr/>
            </p:nvSpPr>
            <p:spPr>
              <a:xfrm>
                <a:off x="788893" y="1705708"/>
                <a:ext cx="1400165" cy="1862216"/>
              </a:xfrm>
              <a:prstGeom prst="rect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E7039"/>
                    </a:solidFill>
                    <a:latin typeface="Tw Cen MT" panose="020B0602020104020603" pitchFamily="34" charset="0"/>
                  </a:rPr>
                  <a:t>FONCIER</a:t>
                </a:r>
              </a:p>
            </p:txBody>
          </p:sp>
          <p:sp>
            <p:nvSpPr>
              <p:cNvPr id="28" name="Triangle isocèle 27">
                <a:extLst>
                  <a:ext uri="{FF2B5EF4-FFF2-40B4-BE49-F238E27FC236}">
                    <a16:creationId xmlns:a16="http://schemas.microsoft.com/office/drawing/2014/main" id="{6B259F28-4AC6-72B4-C694-ED06F29919C1}"/>
                  </a:ext>
                </a:extLst>
              </p:cNvPr>
              <p:cNvSpPr/>
              <p:nvPr/>
            </p:nvSpPr>
            <p:spPr>
              <a:xfrm rot="5400000">
                <a:off x="1331026" y="2563650"/>
                <a:ext cx="1856263" cy="155793"/>
              </a:xfrm>
              <a:prstGeom prst="triangle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5BB629F-DA4E-FD64-3B78-23CE127A6B10}"/>
              </a:ext>
            </a:extLst>
          </p:cNvPr>
          <p:cNvGrpSpPr/>
          <p:nvPr/>
        </p:nvGrpSpPr>
        <p:grpSpPr>
          <a:xfrm>
            <a:off x="6422065" y="4628315"/>
            <a:ext cx="5121576" cy="1582654"/>
            <a:chOff x="785220" y="1705708"/>
            <a:chExt cx="5339291" cy="18639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7ADCFC-21C0-6880-FD11-C90661EC5F05}"/>
                </a:ext>
              </a:extLst>
            </p:cNvPr>
            <p:cNvSpPr/>
            <p:nvPr/>
          </p:nvSpPr>
          <p:spPr>
            <a:xfrm>
              <a:off x="785220" y="1705708"/>
              <a:ext cx="5339291" cy="18639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84000" rIns="180000" rtlCol="0" anchor="ctr"/>
            <a:lstStyle/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Amélioration du contrôle de l'application des règles de concurrence dans le secteur industriel </a:t>
              </a:r>
            </a:p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Révision du cadre juridique régissant la production pharmaceutique</a:t>
              </a:r>
            </a:p>
            <a:p>
              <a:pPr marL="171450" indent="-171450" algn="just">
                <a:spcAft>
                  <a:spcPts val="600"/>
                </a:spcAft>
                <a:buClr>
                  <a:srgbClr val="388845"/>
                </a:buClr>
                <a:buFont typeface="Arial" panose="020B0604020202020204" pitchFamily="34" charset="0"/>
                <a:buChar char="♦"/>
              </a:pPr>
              <a:r>
                <a:rPr lang="fr-FR" sz="1100" dirty="0">
                  <a:solidFill>
                    <a:schemeClr val="tx1"/>
                  </a:solidFill>
                  <a:cs typeface="Arial"/>
                </a:rPr>
                <a:t>Mise en place de mesures de réglementation du marché </a:t>
              </a:r>
            </a:p>
          </p:txBody>
        </p: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431397C5-6FB7-4240-FF93-813D728C5D1F}"/>
                </a:ext>
              </a:extLst>
            </p:cNvPr>
            <p:cNvGrpSpPr/>
            <p:nvPr/>
          </p:nvGrpSpPr>
          <p:grpSpPr>
            <a:xfrm>
              <a:off x="788893" y="1705708"/>
              <a:ext cx="1548160" cy="1863971"/>
              <a:chOff x="788893" y="1705708"/>
              <a:chExt cx="1548160" cy="1863971"/>
            </a:xfrm>
            <a:solidFill>
              <a:srgbClr val="00853F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9039B13-9888-7543-CEEC-A8384810A076}"/>
                  </a:ext>
                </a:extLst>
              </p:cNvPr>
              <p:cNvSpPr/>
              <p:nvPr/>
            </p:nvSpPr>
            <p:spPr>
              <a:xfrm>
                <a:off x="788893" y="1705708"/>
                <a:ext cx="1400165" cy="1863969"/>
              </a:xfrm>
              <a:prstGeom prst="rect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2E7039"/>
                    </a:solidFill>
                    <a:latin typeface="Tw Cen MT" panose="020B0602020104020603" pitchFamily="34" charset="0"/>
                  </a:rPr>
                  <a:t>INDUSTRIE</a:t>
                </a:r>
              </a:p>
            </p:txBody>
          </p:sp>
          <p:sp>
            <p:nvSpPr>
              <p:cNvPr id="103" name="Triangle isocèle 102">
                <a:extLst>
                  <a:ext uri="{FF2B5EF4-FFF2-40B4-BE49-F238E27FC236}">
                    <a16:creationId xmlns:a16="http://schemas.microsoft.com/office/drawing/2014/main" id="{37D1C2EF-118E-24F0-C71E-655131A8CD4B}"/>
                  </a:ext>
                </a:extLst>
              </p:cNvPr>
              <p:cNvSpPr/>
              <p:nvPr/>
            </p:nvSpPr>
            <p:spPr>
              <a:xfrm rot="5400000">
                <a:off x="1331026" y="2563651"/>
                <a:ext cx="1856262" cy="155793"/>
              </a:xfrm>
              <a:prstGeom prst="triangle">
                <a:avLst/>
              </a:prstGeom>
              <a:solidFill>
                <a:srgbClr val="E5DA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57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 dirty="0"/>
          </a:p>
        </p:txBody>
      </p:sp>
      <p:sp>
        <p:nvSpPr>
          <p:cNvPr id="97" name="Google Shape;111;p2"/>
          <p:cNvSpPr txBox="1"/>
          <p:nvPr/>
        </p:nvSpPr>
        <p:spPr>
          <a:xfrm>
            <a:off x="523874" y="261839"/>
            <a:ext cx="96860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RÉFORMES (2/2)</a:t>
            </a:r>
          </a:p>
        </p:txBody>
      </p:sp>
      <p:cxnSp>
        <p:nvCxnSpPr>
          <p:cNvPr id="98" name="Connecteur droit 97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7AB0643F-E2AE-0FAA-527C-C14492133494}"/>
              </a:ext>
            </a:extLst>
          </p:cNvPr>
          <p:cNvSpPr/>
          <p:nvPr/>
        </p:nvSpPr>
        <p:spPr>
          <a:xfrm>
            <a:off x="618444" y="978197"/>
            <a:ext cx="5279436" cy="484244"/>
          </a:xfrm>
          <a:prstGeom prst="homePlate">
            <a:avLst/>
          </a:prstGeom>
          <a:solidFill>
            <a:srgbClr val="AB9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Dont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  </a:t>
            </a: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13 réformes 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phares…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0823A13-6F65-CBD4-CEDA-2D9D72F72EDF}"/>
              </a:ext>
            </a:extLst>
          </p:cNvPr>
          <p:cNvGrpSpPr/>
          <p:nvPr/>
        </p:nvGrpSpPr>
        <p:grpSpPr>
          <a:xfrm>
            <a:off x="669900" y="3839214"/>
            <a:ext cx="3239707" cy="2423365"/>
            <a:chOff x="8179371" y="1433454"/>
            <a:chExt cx="3239707" cy="2742367"/>
          </a:xfrm>
        </p:grpSpPr>
        <p:sp>
          <p:nvSpPr>
            <p:cNvPr id="16" name="Forme libre 163">
              <a:extLst>
                <a:ext uri="{FF2B5EF4-FFF2-40B4-BE49-F238E27FC236}">
                  <a16:creationId xmlns:a16="http://schemas.microsoft.com/office/drawing/2014/main" id="{53EE8E54-C47B-D88F-B1D6-0207FE892308}"/>
                </a:ext>
              </a:extLst>
            </p:cNvPr>
            <p:cNvSpPr/>
            <p:nvPr/>
          </p:nvSpPr>
          <p:spPr>
            <a:xfrm>
              <a:off x="8243427" y="1773375"/>
              <a:ext cx="3091513" cy="2402446"/>
            </a:xfrm>
            <a:custGeom>
              <a:avLst/>
              <a:gdLst>
                <a:gd name="connsiteX0" fmla="*/ 0 w 3131307"/>
                <a:gd name="connsiteY0" fmla="*/ 0 h 1946001"/>
                <a:gd name="connsiteX1" fmla="*/ 3131307 w 3131307"/>
                <a:gd name="connsiteY1" fmla="*/ 0 h 1946001"/>
                <a:gd name="connsiteX2" fmla="*/ 3131307 w 3131307"/>
                <a:gd name="connsiteY2" fmla="*/ 1552792 h 1946001"/>
                <a:gd name="connsiteX3" fmla="*/ 2738098 w 3131307"/>
                <a:gd name="connsiteY3" fmla="*/ 1946001 h 1946001"/>
                <a:gd name="connsiteX4" fmla="*/ 393209 w 3131307"/>
                <a:gd name="connsiteY4" fmla="*/ 1946001 h 1946001"/>
                <a:gd name="connsiteX5" fmla="*/ 0 w 3131307"/>
                <a:gd name="connsiteY5" fmla="*/ 1552792 h 194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1307" h="1946001">
                  <a:moveTo>
                    <a:pt x="0" y="0"/>
                  </a:moveTo>
                  <a:lnTo>
                    <a:pt x="3131307" y="0"/>
                  </a:lnTo>
                  <a:lnTo>
                    <a:pt x="3131307" y="1552792"/>
                  </a:lnTo>
                  <a:cubicBezTo>
                    <a:pt x="3131307" y="1769955"/>
                    <a:pt x="2955261" y="1946001"/>
                    <a:pt x="2738098" y="1946001"/>
                  </a:cubicBezTo>
                  <a:lnTo>
                    <a:pt x="393209" y="1946001"/>
                  </a:lnTo>
                  <a:cubicBezTo>
                    <a:pt x="176046" y="1946001"/>
                    <a:pt x="0" y="1769955"/>
                    <a:pt x="0" y="1552792"/>
                  </a:cubicBezTo>
                  <a:close/>
                </a:path>
              </a:pathLst>
            </a:custGeom>
            <a:ln w="12700">
              <a:solidFill>
                <a:srgbClr val="3C5D6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orme libre 164">
              <a:extLst>
                <a:ext uri="{FF2B5EF4-FFF2-40B4-BE49-F238E27FC236}">
                  <a16:creationId xmlns:a16="http://schemas.microsoft.com/office/drawing/2014/main" id="{771BA7D1-4C6E-2359-6A45-984A878AF28D}"/>
                </a:ext>
              </a:extLst>
            </p:cNvPr>
            <p:cNvSpPr/>
            <p:nvPr/>
          </p:nvSpPr>
          <p:spPr>
            <a:xfrm>
              <a:off x="8179371" y="1433454"/>
              <a:ext cx="3239707" cy="397375"/>
            </a:xfrm>
            <a:custGeom>
              <a:avLst/>
              <a:gdLst>
                <a:gd name="connsiteX0" fmla="*/ 504067 w 3095651"/>
                <a:gd name="connsiteY0" fmla="*/ 0 h 393441"/>
                <a:gd name="connsiteX1" fmla="*/ 2591584 w 3095651"/>
                <a:gd name="connsiteY1" fmla="*/ 0 h 393441"/>
                <a:gd name="connsiteX2" fmla="*/ 3072466 w 3095651"/>
                <a:gd name="connsiteY2" fmla="*/ 318750 h 393441"/>
                <a:gd name="connsiteX3" fmla="*/ 3095651 w 3095651"/>
                <a:gd name="connsiteY3" fmla="*/ 393441 h 393441"/>
                <a:gd name="connsiteX4" fmla="*/ 0 w 3095651"/>
                <a:gd name="connsiteY4" fmla="*/ 393441 h 393441"/>
                <a:gd name="connsiteX5" fmla="*/ 23185 w 3095651"/>
                <a:gd name="connsiteY5" fmla="*/ 318750 h 393441"/>
                <a:gd name="connsiteX6" fmla="*/ 504067 w 3095651"/>
                <a:gd name="connsiteY6" fmla="*/ 0 h 3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51" h="393441">
                  <a:moveTo>
                    <a:pt x="504067" y="0"/>
                  </a:moveTo>
                  <a:lnTo>
                    <a:pt x="2591584" y="0"/>
                  </a:lnTo>
                  <a:cubicBezTo>
                    <a:pt x="2807760" y="0"/>
                    <a:pt x="2993238" y="131434"/>
                    <a:pt x="3072466" y="318750"/>
                  </a:cubicBezTo>
                  <a:lnTo>
                    <a:pt x="3095651" y="393441"/>
                  </a:lnTo>
                  <a:lnTo>
                    <a:pt x="0" y="393441"/>
                  </a:lnTo>
                  <a:lnTo>
                    <a:pt x="23185" y="318750"/>
                  </a:lnTo>
                  <a:cubicBezTo>
                    <a:pt x="102413" y="131434"/>
                    <a:pt x="287891" y="0"/>
                    <a:pt x="50406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108000" tIns="108000" rIns="180000" bIns="36000">
              <a:noAutofit/>
            </a:bodyPr>
            <a:lstStyle/>
            <a:p>
              <a:pPr marL="182563" indent="-182563" algn="r"/>
              <a:r>
                <a:rPr lang="fr-FR" sz="1250" b="1" dirty="0">
                  <a:solidFill>
                    <a:schemeClr val="bg1"/>
                  </a:solidFill>
                </a:rPr>
                <a:t>ENVIRONNEMENT DES AFFAIRES	</a:t>
              </a:r>
              <a:endParaRPr lang="fr-FR" sz="125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Forme libre 160">
            <a:extLst>
              <a:ext uri="{FF2B5EF4-FFF2-40B4-BE49-F238E27FC236}">
                <a16:creationId xmlns:a16="http://schemas.microsoft.com/office/drawing/2014/main" id="{542EB5F1-86B6-4FA5-3D82-A23DE73DAAC8}"/>
              </a:ext>
            </a:extLst>
          </p:cNvPr>
          <p:cNvSpPr/>
          <p:nvPr/>
        </p:nvSpPr>
        <p:spPr>
          <a:xfrm>
            <a:off x="4464056" y="2045661"/>
            <a:ext cx="3091513" cy="1402758"/>
          </a:xfrm>
          <a:custGeom>
            <a:avLst/>
            <a:gdLst>
              <a:gd name="connsiteX0" fmla="*/ 0 w 3131307"/>
              <a:gd name="connsiteY0" fmla="*/ 0 h 1946001"/>
              <a:gd name="connsiteX1" fmla="*/ 3131307 w 3131307"/>
              <a:gd name="connsiteY1" fmla="*/ 0 h 1946001"/>
              <a:gd name="connsiteX2" fmla="*/ 3131307 w 3131307"/>
              <a:gd name="connsiteY2" fmla="*/ 1552792 h 1946001"/>
              <a:gd name="connsiteX3" fmla="*/ 2738098 w 3131307"/>
              <a:gd name="connsiteY3" fmla="*/ 1946001 h 1946001"/>
              <a:gd name="connsiteX4" fmla="*/ 393209 w 3131307"/>
              <a:gd name="connsiteY4" fmla="*/ 1946001 h 1946001"/>
              <a:gd name="connsiteX5" fmla="*/ 0 w 3131307"/>
              <a:gd name="connsiteY5" fmla="*/ 1552792 h 194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307" h="1946001">
                <a:moveTo>
                  <a:pt x="0" y="0"/>
                </a:moveTo>
                <a:lnTo>
                  <a:pt x="3131307" y="0"/>
                </a:lnTo>
                <a:lnTo>
                  <a:pt x="3131307" y="1552792"/>
                </a:lnTo>
                <a:cubicBezTo>
                  <a:pt x="3131307" y="1769955"/>
                  <a:pt x="2955261" y="1946001"/>
                  <a:pt x="2738098" y="1946001"/>
                </a:cubicBezTo>
                <a:lnTo>
                  <a:pt x="393209" y="1946001"/>
                </a:lnTo>
                <a:cubicBezTo>
                  <a:pt x="176046" y="1946001"/>
                  <a:pt x="0" y="1769955"/>
                  <a:pt x="0" y="1552792"/>
                </a:cubicBezTo>
                <a:close/>
              </a:path>
            </a:pathLst>
          </a:custGeom>
          <a:gradFill flip="none" rotWithShape="1">
            <a:gsLst>
              <a:gs pos="0">
                <a:srgbClr val="FFF6D9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fr-FR" sz="1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4" name="Forme libre 161">
            <a:extLst>
              <a:ext uri="{FF2B5EF4-FFF2-40B4-BE49-F238E27FC236}">
                <a16:creationId xmlns:a16="http://schemas.microsoft.com/office/drawing/2014/main" id="{C1026FE3-8508-AE25-B7A8-6AF619235674}"/>
              </a:ext>
            </a:extLst>
          </p:cNvPr>
          <p:cNvSpPr/>
          <p:nvPr/>
        </p:nvSpPr>
        <p:spPr>
          <a:xfrm>
            <a:off x="4400000" y="1687452"/>
            <a:ext cx="3239707" cy="397375"/>
          </a:xfrm>
          <a:custGeom>
            <a:avLst/>
            <a:gdLst>
              <a:gd name="connsiteX0" fmla="*/ 504067 w 3095651"/>
              <a:gd name="connsiteY0" fmla="*/ 0 h 393441"/>
              <a:gd name="connsiteX1" fmla="*/ 2591584 w 3095651"/>
              <a:gd name="connsiteY1" fmla="*/ 0 h 393441"/>
              <a:gd name="connsiteX2" fmla="*/ 3072466 w 3095651"/>
              <a:gd name="connsiteY2" fmla="*/ 318750 h 393441"/>
              <a:gd name="connsiteX3" fmla="*/ 3095651 w 3095651"/>
              <a:gd name="connsiteY3" fmla="*/ 393441 h 393441"/>
              <a:gd name="connsiteX4" fmla="*/ 0 w 3095651"/>
              <a:gd name="connsiteY4" fmla="*/ 393441 h 393441"/>
              <a:gd name="connsiteX5" fmla="*/ 23185 w 3095651"/>
              <a:gd name="connsiteY5" fmla="*/ 318750 h 393441"/>
              <a:gd name="connsiteX6" fmla="*/ 504067 w 3095651"/>
              <a:gd name="connsiteY6" fmla="*/ 0 h 39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51" h="393441">
                <a:moveTo>
                  <a:pt x="504067" y="0"/>
                </a:moveTo>
                <a:lnTo>
                  <a:pt x="2591584" y="0"/>
                </a:lnTo>
                <a:cubicBezTo>
                  <a:pt x="2807760" y="0"/>
                  <a:pt x="2993238" y="131434"/>
                  <a:pt x="3072466" y="318750"/>
                </a:cubicBezTo>
                <a:lnTo>
                  <a:pt x="3095651" y="393441"/>
                </a:lnTo>
                <a:lnTo>
                  <a:pt x="0" y="393441"/>
                </a:lnTo>
                <a:lnTo>
                  <a:pt x="23185" y="318750"/>
                </a:lnTo>
                <a:cubicBezTo>
                  <a:pt x="102413" y="131434"/>
                  <a:pt x="287891" y="0"/>
                  <a:pt x="504067" y="0"/>
                </a:cubicBezTo>
                <a:close/>
              </a:path>
            </a:pathLst>
          </a:custGeom>
          <a:solidFill>
            <a:srgbClr val="FFC000"/>
          </a:solidFill>
        </p:spPr>
        <p:txBody>
          <a:bodyPr wrap="square" lIns="0" tIns="108000" rIns="252000" bIns="36000">
            <a:noAutofit/>
          </a:bodyPr>
          <a:lstStyle/>
          <a:p>
            <a:pPr marL="182563" indent="-182563" algn="r"/>
            <a:r>
              <a:rPr lang="fr-FR" sz="1300" b="1" dirty="0">
                <a:solidFill>
                  <a:schemeClr val="tx1"/>
                </a:solidFill>
              </a:rPr>
              <a:t>DÉVELOPPEMENT TERRITORIAL</a:t>
            </a:r>
          </a:p>
        </p:txBody>
      </p:sp>
      <p:sp>
        <p:nvSpPr>
          <p:cNvPr id="105" name="Forme libre 158">
            <a:extLst>
              <a:ext uri="{FF2B5EF4-FFF2-40B4-BE49-F238E27FC236}">
                <a16:creationId xmlns:a16="http://schemas.microsoft.com/office/drawing/2014/main" id="{9C5A7187-006C-E7A0-9D1E-A53F53B1527C}"/>
              </a:ext>
            </a:extLst>
          </p:cNvPr>
          <p:cNvSpPr/>
          <p:nvPr/>
        </p:nvSpPr>
        <p:spPr>
          <a:xfrm>
            <a:off x="725882" y="2035033"/>
            <a:ext cx="3091513" cy="1474454"/>
          </a:xfrm>
          <a:custGeom>
            <a:avLst/>
            <a:gdLst>
              <a:gd name="connsiteX0" fmla="*/ 0 w 3131307"/>
              <a:gd name="connsiteY0" fmla="*/ 0 h 1946001"/>
              <a:gd name="connsiteX1" fmla="*/ 3131307 w 3131307"/>
              <a:gd name="connsiteY1" fmla="*/ 0 h 1946001"/>
              <a:gd name="connsiteX2" fmla="*/ 3131307 w 3131307"/>
              <a:gd name="connsiteY2" fmla="*/ 1552792 h 1946001"/>
              <a:gd name="connsiteX3" fmla="*/ 2738098 w 3131307"/>
              <a:gd name="connsiteY3" fmla="*/ 1946001 h 1946001"/>
              <a:gd name="connsiteX4" fmla="*/ 393209 w 3131307"/>
              <a:gd name="connsiteY4" fmla="*/ 1946001 h 1946001"/>
              <a:gd name="connsiteX5" fmla="*/ 0 w 3131307"/>
              <a:gd name="connsiteY5" fmla="*/ 1552792 h 194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307" h="1946001">
                <a:moveTo>
                  <a:pt x="0" y="0"/>
                </a:moveTo>
                <a:lnTo>
                  <a:pt x="3131307" y="0"/>
                </a:lnTo>
                <a:lnTo>
                  <a:pt x="3131307" y="1552792"/>
                </a:lnTo>
                <a:cubicBezTo>
                  <a:pt x="3131307" y="1769955"/>
                  <a:pt x="2955261" y="1946001"/>
                  <a:pt x="2738098" y="1946001"/>
                </a:cubicBezTo>
                <a:lnTo>
                  <a:pt x="393209" y="1946001"/>
                </a:lnTo>
                <a:cubicBezTo>
                  <a:pt x="176046" y="1946001"/>
                  <a:pt x="0" y="1769955"/>
                  <a:pt x="0" y="1552792"/>
                </a:cubicBezTo>
                <a:close/>
              </a:path>
            </a:pathLst>
          </a:custGeom>
          <a:gradFill flip="none" rotWithShape="1">
            <a:gsLst>
              <a:gs pos="0">
                <a:srgbClr val="DAFEE3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00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72000" rtlCol="0" anchor="ctr"/>
          <a:lstStyle/>
          <a:p>
            <a:pPr>
              <a:lnSpc>
                <a:spcPts val="900"/>
              </a:lnSpc>
            </a:pPr>
            <a:endParaRPr lang="fr-FR" sz="1000" b="1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6" name="Forme libre 159">
            <a:extLst>
              <a:ext uri="{FF2B5EF4-FFF2-40B4-BE49-F238E27FC236}">
                <a16:creationId xmlns:a16="http://schemas.microsoft.com/office/drawing/2014/main" id="{809D9F6F-90AF-5C60-ECB1-BDACBED3BDDC}"/>
              </a:ext>
            </a:extLst>
          </p:cNvPr>
          <p:cNvSpPr/>
          <p:nvPr/>
        </p:nvSpPr>
        <p:spPr>
          <a:xfrm>
            <a:off x="663161" y="1676824"/>
            <a:ext cx="3239707" cy="397375"/>
          </a:xfrm>
          <a:custGeom>
            <a:avLst/>
            <a:gdLst>
              <a:gd name="connsiteX0" fmla="*/ 504067 w 3095651"/>
              <a:gd name="connsiteY0" fmla="*/ 0 h 393441"/>
              <a:gd name="connsiteX1" fmla="*/ 2591584 w 3095651"/>
              <a:gd name="connsiteY1" fmla="*/ 0 h 393441"/>
              <a:gd name="connsiteX2" fmla="*/ 3072466 w 3095651"/>
              <a:gd name="connsiteY2" fmla="*/ 318750 h 393441"/>
              <a:gd name="connsiteX3" fmla="*/ 3095651 w 3095651"/>
              <a:gd name="connsiteY3" fmla="*/ 393441 h 393441"/>
              <a:gd name="connsiteX4" fmla="*/ 0 w 3095651"/>
              <a:gd name="connsiteY4" fmla="*/ 393441 h 393441"/>
              <a:gd name="connsiteX5" fmla="*/ 23185 w 3095651"/>
              <a:gd name="connsiteY5" fmla="*/ 318750 h 393441"/>
              <a:gd name="connsiteX6" fmla="*/ 504067 w 3095651"/>
              <a:gd name="connsiteY6" fmla="*/ 0 h 39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51" h="393441">
                <a:moveTo>
                  <a:pt x="504067" y="0"/>
                </a:moveTo>
                <a:lnTo>
                  <a:pt x="2591584" y="0"/>
                </a:lnTo>
                <a:cubicBezTo>
                  <a:pt x="2807760" y="0"/>
                  <a:pt x="2993238" y="131434"/>
                  <a:pt x="3072466" y="318750"/>
                </a:cubicBezTo>
                <a:lnTo>
                  <a:pt x="3095651" y="393441"/>
                </a:lnTo>
                <a:lnTo>
                  <a:pt x="0" y="393441"/>
                </a:lnTo>
                <a:lnTo>
                  <a:pt x="23185" y="318750"/>
                </a:lnTo>
                <a:cubicBezTo>
                  <a:pt x="102413" y="131434"/>
                  <a:pt x="287891" y="0"/>
                  <a:pt x="504067" y="0"/>
                </a:cubicBezTo>
                <a:close/>
              </a:path>
            </a:pathLst>
          </a:custGeom>
          <a:solidFill>
            <a:srgbClr val="008A42"/>
          </a:solidFill>
        </p:spPr>
        <p:txBody>
          <a:bodyPr wrap="square" lIns="432000" tIns="108000" rIns="0" bIns="36000">
            <a:noAutofit/>
          </a:bodyPr>
          <a:lstStyle/>
          <a:p>
            <a:pPr marL="182563" indent="-182563" algn="ctr"/>
            <a:r>
              <a:rPr lang="fr-FR" sz="1300" b="1" dirty="0">
                <a:solidFill>
                  <a:schemeClr val="bg1"/>
                </a:solidFill>
              </a:rPr>
              <a:t>CAPITAL HUMAIN	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107" name="Arrondir un rectangle à un seul coin 1">
            <a:extLst>
              <a:ext uri="{FF2B5EF4-FFF2-40B4-BE49-F238E27FC236}">
                <a16:creationId xmlns:a16="http://schemas.microsoft.com/office/drawing/2014/main" id="{4E2EA8CD-3B49-A10C-9598-7FDF90FE65B4}"/>
              </a:ext>
            </a:extLst>
          </p:cNvPr>
          <p:cNvSpPr/>
          <p:nvPr/>
        </p:nvSpPr>
        <p:spPr>
          <a:xfrm>
            <a:off x="1344426" y="2225406"/>
            <a:ext cx="2082834" cy="433287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DAFEE3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00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pPr algn="ctr">
              <a:lnSpc>
                <a:spcPts val="900"/>
              </a:lnSpc>
            </a:pPr>
            <a:r>
              <a:rPr lang="fr-FR" sz="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ALIGNEMENT DE L’ENSEIGNEMENT SUPÉRIEUR AVEC LES BESOINS DE L’ÉCONOMIE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5EB73928-0731-ABC1-853C-A7264F4DB9D4}"/>
              </a:ext>
            </a:extLst>
          </p:cNvPr>
          <p:cNvSpPr/>
          <p:nvPr/>
        </p:nvSpPr>
        <p:spPr>
          <a:xfrm>
            <a:off x="931695" y="2175904"/>
            <a:ext cx="529362" cy="529362"/>
          </a:xfrm>
          <a:prstGeom prst="ellipse">
            <a:avLst/>
          </a:prstGeom>
          <a:solidFill>
            <a:srgbClr val="008A42"/>
          </a:solidFill>
          <a:ln>
            <a:solidFill>
              <a:srgbClr val="00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9" name="Arrondir un rectangle à un seul coin 46">
            <a:extLst>
              <a:ext uri="{FF2B5EF4-FFF2-40B4-BE49-F238E27FC236}">
                <a16:creationId xmlns:a16="http://schemas.microsoft.com/office/drawing/2014/main" id="{F2E6BA76-2DE8-8C08-58AB-04B4465BB19A}"/>
              </a:ext>
            </a:extLst>
          </p:cNvPr>
          <p:cNvSpPr/>
          <p:nvPr/>
        </p:nvSpPr>
        <p:spPr>
          <a:xfrm>
            <a:off x="1364925" y="2819253"/>
            <a:ext cx="1954746" cy="43954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DAFEE3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00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pPr algn="ctr">
              <a:lnSpc>
                <a:spcPts val="900"/>
              </a:lnSpc>
            </a:pPr>
            <a:r>
              <a:rPr lang="fr-FR" sz="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DÉVELOPPEMENT ACCÉLÉRÉ DES FORMATIONS TECHNIQUES ET PROFESSIONNELLES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CC4D2140-3298-B439-731B-59CE448487BF}"/>
              </a:ext>
            </a:extLst>
          </p:cNvPr>
          <p:cNvSpPr/>
          <p:nvPr/>
        </p:nvSpPr>
        <p:spPr>
          <a:xfrm>
            <a:off x="931695" y="2780260"/>
            <a:ext cx="529362" cy="529362"/>
          </a:xfrm>
          <a:prstGeom prst="ellipse">
            <a:avLst/>
          </a:prstGeom>
          <a:solidFill>
            <a:srgbClr val="008A42"/>
          </a:solidFill>
          <a:ln>
            <a:solidFill>
              <a:srgbClr val="00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Arrondir un rectangle à un seul coin 123">
            <a:extLst>
              <a:ext uri="{FF2B5EF4-FFF2-40B4-BE49-F238E27FC236}">
                <a16:creationId xmlns:a16="http://schemas.microsoft.com/office/drawing/2014/main" id="{B98ECA29-D322-7C0A-0D97-B28871708140}"/>
              </a:ext>
            </a:extLst>
          </p:cNvPr>
          <p:cNvSpPr/>
          <p:nvPr/>
        </p:nvSpPr>
        <p:spPr>
          <a:xfrm>
            <a:off x="1428293" y="4430472"/>
            <a:ext cx="1871603" cy="364173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C5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lvl="0" algn="ctr"/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REDRESSEMENT DES CLASSEMENTS D’ATTRACTIVITÉ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302BD5A-6091-D8B3-9ED6-3E06F487C11D}"/>
              </a:ext>
            </a:extLst>
          </p:cNvPr>
          <p:cNvSpPr/>
          <p:nvPr/>
        </p:nvSpPr>
        <p:spPr>
          <a:xfrm>
            <a:off x="947439" y="4341727"/>
            <a:ext cx="529362" cy="5293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3C5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5" name="Arrondir un rectangle à un seul coin 126">
            <a:extLst>
              <a:ext uri="{FF2B5EF4-FFF2-40B4-BE49-F238E27FC236}">
                <a16:creationId xmlns:a16="http://schemas.microsoft.com/office/drawing/2014/main" id="{7E99E7DA-5BAB-BA88-0D2D-21E902C233E3}"/>
              </a:ext>
            </a:extLst>
          </p:cNvPr>
          <p:cNvSpPr/>
          <p:nvPr/>
        </p:nvSpPr>
        <p:spPr>
          <a:xfrm>
            <a:off x="1367915" y="5017624"/>
            <a:ext cx="1931982" cy="458839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C5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ctr"/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MISE EN PLACE UN ÉCOSYSTÈME FAVORABLE À L'INVESTISSEMENT PRIVÉ/ZES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3AE6826-537B-B404-4F6D-018A733986D8}"/>
              </a:ext>
            </a:extLst>
          </p:cNvPr>
          <p:cNvSpPr/>
          <p:nvPr/>
        </p:nvSpPr>
        <p:spPr>
          <a:xfrm>
            <a:off x="947439" y="4965390"/>
            <a:ext cx="529362" cy="5293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3C5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7" name="Arrondir un rectangle à un seul coin 128">
            <a:extLst>
              <a:ext uri="{FF2B5EF4-FFF2-40B4-BE49-F238E27FC236}">
                <a16:creationId xmlns:a16="http://schemas.microsoft.com/office/drawing/2014/main" id="{DA97F29D-54F7-6A82-8333-352B779DD076}"/>
              </a:ext>
            </a:extLst>
          </p:cNvPr>
          <p:cNvSpPr/>
          <p:nvPr/>
        </p:nvSpPr>
        <p:spPr>
          <a:xfrm>
            <a:off x="1378598" y="5713703"/>
            <a:ext cx="1900179" cy="397375"/>
          </a:xfrm>
          <a:prstGeom prst="round1Rect">
            <a:avLst>
              <a:gd name="adj" fmla="val 50000"/>
            </a:avLst>
          </a:prstGeom>
          <a:ln w="12700">
            <a:solidFill>
              <a:srgbClr val="3C5D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MISE À DISPOSITION ACCÉLÉRÉE DU FONCIER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8FE6D1E9-8FD1-AB31-B1E3-A1C182140522}"/>
              </a:ext>
            </a:extLst>
          </p:cNvPr>
          <p:cNvSpPr/>
          <p:nvPr/>
        </p:nvSpPr>
        <p:spPr>
          <a:xfrm>
            <a:off x="947439" y="5636610"/>
            <a:ext cx="529362" cy="5293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3C5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9" name="Arrondir un rectangle à un seul coin 140">
            <a:extLst>
              <a:ext uri="{FF2B5EF4-FFF2-40B4-BE49-F238E27FC236}">
                <a16:creationId xmlns:a16="http://schemas.microsoft.com/office/drawing/2014/main" id="{A0DB4EE4-86D3-4BF4-8E10-E263C7549F67}"/>
              </a:ext>
            </a:extLst>
          </p:cNvPr>
          <p:cNvSpPr/>
          <p:nvPr/>
        </p:nvSpPr>
        <p:spPr>
          <a:xfrm>
            <a:off x="4951026" y="2242286"/>
            <a:ext cx="2055854" cy="42222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FFF6D9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PLAN </a:t>
            </a:r>
            <a:r>
              <a:rPr lang="fr-FR" sz="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NATIONAL</a:t>
            </a: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INTÉGRÉ DE DÉVELOPPEMENT D’INFRASTRUCTURES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0091E623-AA34-7C0F-83B0-ADCABA447A1A}"/>
              </a:ext>
            </a:extLst>
          </p:cNvPr>
          <p:cNvSpPr/>
          <p:nvPr/>
        </p:nvSpPr>
        <p:spPr>
          <a:xfrm>
            <a:off x="4630982" y="2179534"/>
            <a:ext cx="529362" cy="5293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121" name="Arrondir un rectangle à un seul coin 142">
            <a:extLst>
              <a:ext uri="{FF2B5EF4-FFF2-40B4-BE49-F238E27FC236}">
                <a16:creationId xmlns:a16="http://schemas.microsoft.com/office/drawing/2014/main" id="{20E0FC45-443C-3CAD-C398-73D5EC5A1D82}"/>
              </a:ext>
            </a:extLst>
          </p:cNvPr>
          <p:cNvSpPr/>
          <p:nvPr/>
        </p:nvSpPr>
        <p:spPr>
          <a:xfrm>
            <a:off x="5062141" y="2841105"/>
            <a:ext cx="2027191" cy="444641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FFF6D9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GÉNÉRALISATION DU CONTENU LOCAL DANS TOUS LES SECTEURS DE L'ÉCONOMIE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4D793DE1-8EB4-FDFD-8EFA-2B4CB51E87B8}"/>
              </a:ext>
            </a:extLst>
          </p:cNvPr>
          <p:cNvSpPr/>
          <p:nvPr/>
        </p:nvSpPr>
        <p:spPr>
          <a:xfrm>
            <a:off x="4630982" y="2782177"/>
            <a:ext cx="529362" cy="5293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C6006F12-B76D-42C0-60C0-6055B1CD9D74}"/>
              </a:ext>
            </a:extLst>
          </p:cNvPr>
          <p:cNvGrpSpPr/>
          <p:nvPr/>
        </p:nvGrpSpPr>
        <p:grpSpPr>
          <a:xfrm>
            <a:off x="8173868" y="1661067"/>
            <a:ext cx="3086437" cy="3249370"/>
            <a:chOff x="8179371" y="1424584"/>
            <a:chExt cx="3239707" cy="3025867"/>
          </a:xfrm>
        </p:grpSpPr>
        <p:sp>
          <p:nvSpPr>
            <p:cNvPr id="124" name="Forme libre 157">
              <a:extLst>
                <a:ext uri="{FF2B5EF4-FFF2-40B4-BE49-F238E27FC236}">
                  <a16:creationId xmlns:a16="http://schemas.microsoft.com/office/drawing/2014/main" id="{1F9E8E84-11B7-C602-E2DF-D413E0F9A15B}"/>
                </a:ext>
              </a:extLst>
            </p:cNvPr>
            <p:cNvSpPr/>
            <p:nvPr/>
          </p:nvSpPr>
          <p:spPr>
            <a:xfrm>
              <a:off x="8243427" y="1791662"/>
              <a:ext cx="3091513" cy="2658789"/>
            </a:xfrm>
            <a:custGeom>
              <a:avLst/>
              <a:gdLst>
                <a:gd name="connsiteX0" fmla="*/ 0 w 3131307"/>
                <a:gd name="connsiteY0" fmla="*/ 0 h 1946001"/>
                <a:gd name="connsiteX1" fmla="*/ 3131307 w 3131307"/>
                <a:gd name="connsiteY1" fmla="*/ 0 h 1946001"/>
                <a:gd name="connsiteX2" fmla="*/ 3131307 w 3131307"/>
                <a:gd name="connsiteY2" fmla="*/ 1552792 h 1946001"/>
                <a:gd name="connsiteX3" fmla="*/ 2738098 w 3131307"/>
                <a:gd name="connsiteY3" fmla="*/ 1946001 h 1946001"/>
                <a:gd name="connsiteX4" fmla="*/ 393209 w 3131307"/>
                <a:gd name="connsiteY4" fmla="*/ 1946001 h 1946001"/>
                <a:gd name="connsiteX5" fmla="*/ 0 w 3131307"/>
                <a:gd name="connsiteY5" fmla="*/ 1552792 h 194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1307" h="1946001">
                  <a:moveTo>
                    <a:pt x="0" y="0"/>
                  </a:moveTo>
                  <a:lnTo>
                    <a:pt x="3131307" y="0"/>
                  </a:lnTo>
                  <a:lnTo>
                    <a:pt x="3131307" y="1552792"/>
                  </a:lnTo>
                  <a:cubicBezTo>
                    <a:pt x="3131307" y="1769955"/>
                    <a:pt x="2955261" y="1946001"/>
                    <a:pt x="2738098" y="1946001"/>
                  </a:cubicBezTo>
                  <a:lnTo>
                    <a:pt x="393209" y="1946001"/>
                  </a:lnTo>
                  <a:cubicBezTo>
                    <a:pt x="176046" y="1946001"/>
                    <a:pt x="0" y="1769955"/>
                    <a:pt x="0" y="1552792"/>
                  </a:cubicBezTo>
                  <a:close/>
                </a:path>
              </a:pathLst>
            </a:cu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5" name="Forme libre 155">
              <a:extLst>
                <a:ext uri="{FF2B5EF4-FFF2-40B4-BE49-F238E27FC236}">
                  <a16:creationId xmlns:a16="http://schemas.microsoft.com/office/drawing/2014/main" id="{372293CB-D892-FBCA-1B1D-1DCC7E461410}"/>
                </a:ext>
              </a:extLst>
            </p:cNvPr>
            <p:cNvSpPr/>
            <p:nvPr/>
          </p:nvSpPr>
          <p:spPr>
            <a:xfrm>
              <a:off x="8179371" y="1424584"/>
              <a:ext cx="3239707" cy="397375"/>
            </a:xfrm>
            <a:custGeom>
              <a:avLst/>
              <a:gdLst>
                <a:gd name="connsiteX0" fmla="*/ 504067 w 3095651"/>
                <a:gd name="connsiteY0" fmla="*/ 0 h 393441"/>
                <a:gd name="connsiteX1" fmla="*/ 2591584 w 3095651"/>
                <a:gd name="connsiteY1" fmla="*/ 0 h 393441"/>
                <a:gd name="connsiteX2" fmla="*/ 3072466 w 3095651"/>
                <a:gd name="connsiteY2" fmla="*/ 318750 h 393441"/>
                <a:gd name="connsiteX3" fmla="*/ 3095651 w 3095651"/>
                <a:gd name="connsiteY3" fmla="*/ 393441 h 393441"/>
                <a:gd name="connsiteX4" fmla="*/ 0 w 3095651"/>
                <a:gd name="connsiteY4" fmla="*/ 393441 h 393441"/>
                <a:gd name="connsiteX5" fmla="*/ 23185 w 3095651"/>
                <a:gd name="connsiteY5" fmla="*/ 318750 h 393441"/>
                <a:gd name="connsiteX6" fmla="*/ 504067 w 3095651"/>
                <a:gd name="connsiteY6" fmla="*/ 0 h 3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51" h="393441">
                  <a:moveTo>
                    <a:pt x="504067" y="0"/>
                  </a:moveTo>
                  <a:lnTo>
                    <a:pt x="2591584" y="0"/>
                  </a:lnTo>
                  <a:cubicBezTo>
                    <a:pt x="2807760" y="0"/>
                    <a:pt x="2993238" y="131434"/>
                    <a:pt x="3072466" y="318750"/>
                  </a:cubicBezTo>
                  <a:lnTo>
                    <a:pt x="3095651" y="393441"/>
                  </a:lnTo>
                  <a:lnTo>
                    <a:pt x="0" y="393441"/>
                  </a:lnTo>
                  <a:lnTo>
                    <a:pt x="23185" y="318750"/>
                  </a:lnTo>
                  <a:cubicBezTo>
                    <a:pt x="102413" y="131434"/>
                    <a:pt x="287891" y="0"/>
                    <a:pt x="504067" y="0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46800" tIns="108000" rIns="36000" bIns="36000">
              <a:noAutofit/>
            </a:bodyPr>
            <a:lstStyle/>
            <a:p>
              <a:pPr marL="182563" indent="-182563" algn="r"/>
              <a:r>
                <a:rPr lang="fr-FR" sz="1200" b="1" dirty="0">
                  <a:solidFill>
                    <a:schemeClr val="bg1"/>
                  </a:solidFill>
                </a:rPr>
                <a:t>FINANCEMENT DE L’ÉCONOMIE	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Arrondir un rectangle à un seul coin 147">
            <a:extLst>
              <a:ext uri="{FF2B5EF4-FFF2-40B4-BE49-F238E27FC236}">
                <a16:creationId xmlns:a16="http://schemas.microsoft.com/office/drawing/2014/main" id="{966D54FD-9717-1DCE-B2D4-32A07B054EE2}"/>
              </a:ext>
            </a:extLst>
          </p:cNvPr>
          <p:cNvSpPr/>
          <p:nvPr/>
        </p:nvSpPr>
        <p:spPr>
          <a:xfrm>
            <a:off x="8919916" y="2355866"/>
            <a:ext cx="1960643" cy="332016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FFD5D5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ACCÈS DES TPME ET PME AU CRÉDIT ET AU FINANCEMENT </a:t>
            </a: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17875EA-6886-A6BC-2777-F035B4D90988}"/>
              </a:ext>
            </a:extLst>
          </p:cNvPr>
          <p:cNvSpPr/>
          <p:nvPr/>
        </p:nvSpPr>
        <p:spPr>
          <a:xfrm>
            <a:off x="8448586" y="2256768"/>
            <a:ext cx="544207" cy="5293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8" name="Arrondir un rectangle à un seul coin 149">
            <a:extLst>
              <a:ext uri="{FF2B5EF4-FFF2-40B4-BE49-F238E27FC236}">
                <a16:creationId xmlns:a16="http://schemas.microsoft.com/office/drawing/2014/main" id="{DF9D53CD-DA65-3588-D8CF-6AF03765865A}"/>
              </a:ext>
            </a:extLst>
          </p:cNvPr>
          <p:cNvSpPr/>
          <p:nvPr/>
        </p:nvSpPr>
        <p:spPr>
          <a:xfrm>
            <a:off x="8889685" y="2939992"/>
            <a:ext cx="1933876" cy="43818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FFD5D5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INCLUSION FINANCIÈRE (BANCARISATION DES </a:t>
            </a:r>
          </a:p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BAS REVENUS)	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80FBA09-2EAD-9A46-EBA9-56CCF6B9437A}"/>
              </a:ext>
            </a:extLst>
          </p:cNvPr>
          <p:cNvSpPr/>
          <p:nvPr/>
        </p:nvSpPr>
        <p:spPr>
          <a:xfrm>
            <a:off x="8448586" y="2880431"/>
            <a:ext cx="544207" cy="5293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0" name="Arrondir un rectangle à un seul coin 151">
            <a:extLst>
              <a:ext uri="{FF2B5EF4-FFF2-40B4-BE49-F238E27FC236}">
                <a16:creationId xmlns:a16="http://schemas.microsoft.com/office/drawing/2014/main" id="{DC32A83B-87AE-9FAB-DCC1-E2F5F7BB3A4A}"/>
              </a:ext>
            </a:extLst>
          </p:cNvPr>
          <p:cNvSpPr/>
          <p:nvPr/>
        </p:nvSpPr>
        <p:spPr>
          <a:xfrm>
            <a:off x="8899624" y="3588988"/>
            <a:ext cx="2140716" cy="378967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FFD5D5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STRATÉGIE DE MOBILISATION DE L’ÉPARGNE NATIONALE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D32B773A-5AA9-7312-C6B6-44FDABDECCE6}"/>
              </a:ext>
            </a:extLst>
          </p:cNvPr>
          <p:cNvSpPr/>
          <p:nvPr/>
        </p:nvSpPr>
        <p:spPr>
          <a:xfrm>
            <a:off x="8448586" y="3520121"/>
            <a:ext cx="544207" cy="5293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2" name="Arrondir un rectangle à un seul coin 153">
            <a:extLst>
              <a:ext uri="{FF2B5EF4-FFF2-40B4-BE49-F238E27FC236}">
                <a16:creationId xmlns:a16="http://schemas.microsoft.com/office/drawing/2014/main" id="{3FB910F1-74A6-8A1A-6EE7-DAE5DFFA2E4D}"/>
              </a:ext>
            </a:extLst>
          </p:cNvPr>
          <p:cNvSpPr/>
          <p:nvPr/>
        </p:nvSpPr>
        <p:spPr>
          <a:xfrm>
            <a:off x="8810269" y="4183530"/>
            <a:ext cx="2251377" cy="491899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FFD5D5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DÉVELOPPEMENT, ENCADREMENT ET RÉGULATION DES ACTIVITÉS IMMOBILIÈRES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478155B4-35B4-81FC-F570-10B64A99FDB3}"/>
              </a:ext>
            </a:extLst>
          </p:cNvPr>
          <p:cNvSpPr/>
          <p:nvPr/>
        </p:nvSpPr>
        <p:spPr>
          <a:xfrm>
            <a:off x="8448586" y="4161617"/>
            <a:ext cx="544207" cy="5293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34" name="Forme libre 165">
            <a:extLst>
              <a:ext uri="{FF2B5EF4-FFF2-40B4-BE49-F238E27FC236}">
                <a16:creationId xmlns:a16="http://schemas.microsoft.com/office/drawing/2014/main" id="{3FB3F65F-65C3-8506-A200-EBE7A3A91452}"/>
              </a:ext>
            </a:extLst>
          </p:cNvPr>
          <p:cNvSpPr/>
          <p:nvPr/>
        </p:nvSpPr>
        <p:spPr>
          <a:xfrm>
            <a:off x="4458553" y="4138373"/>
            <a:ext cx="3091513" cy="752582"/>
          </a:xfrm>
          <a:custGeom>
            <a:avLst/>
            <a:gdLst>
              <a:gd name="connsiteX0" fmla="*/ 0 w 3131307"/>
              <a:gd name="connsiteY0" fmla="*/ 0 h 1946001"/>
              <a:gd name="connsiteX1" fmla="*/ 3131307 w 3131307"/>
              <a:gd name="connsiteY1" fmla="*/ 0 h 1946001"/>
              <a:gd name="connsiteX2" fmla="*/ 3131307 w 3131307"/>
              <a:gd name="connsiteY2" fmla="*/ 1552792 h 1946001"/>
              <a:gd name="connsiteX3" fmla="*/ 2738098 w 3131307"/>
              <a:gd name="connsiteY3" fmla="*/ 1946001 h 1946001"/>
              <a:gd name="connsiteX4" fmla="*/ 393209 w 3131307"/>
              <a:gd name="connsiteY4" fmla="*/ 1946001 h 1946001"/>
              <a:gd name="connsiteX5" fmla="*/ 0 w 3131307"/>
              <a:gd name="connsiteY5" fmla="*/ 1552792 h 194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307" h="1946001">
                <a:moveTo>
                  <a:pt x="0" y="0"/>
                </a:moveTo>
                <a:lnTo>
                  <a:pt x="3131307" y="0"/>
                </a:lnTo>
                <a:lnTo>
                  <a:pt x="3131307" y="1552792"/>
                </a:lnTo>
                <a:cubicBezTo>
                  <a:pt x="3131307" y="1769955"/>
                  <a:pt x="2955261" y="1946001"/>
                  <a:pt x="2738098" y="1946001"/>
                </a:cubicBezTo>
                <a:lnTo>
                  <a:pt x="393209" y="1946001"/>
                </a:lnTo>
                <a:cubicBezTo>
                  <a:pt x="176046" y="1946001"/>
                  <a:pt x="0" y="1769955"/>
                  <a:pt x="0" y="155279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fr-FR" sz="1000" b="1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5" name="Forme libre 166">
            <a:extLst>
              <a:ext uri="{FF2B5EF4-FFF2-40B4-BE49-F238E27FC236}">
                <a16:creationId xmlns:a16="http://schemas.microsoft.com/office/drawing/2014/main" id="{59B79AAB-2662-BF3E-900A-5A7C84762A30}"/>
              </a:ext>
            </a:extLst>
          </p:cNvPr>
          <p:cNvSpPr/>
          <p:nvPr/>
        </p:nvSpPr>
        <p:spPr>
          <a:xfrm>
            <a:off x="4394497" y="3619672"/>
            <a:ext cx="3239707" cy="548342"/>
          </a:xfrm>
          <a:custGeom>
            <a:avLst/>
            <a:gdLst>
              <a:gd name="connsiteX0" fmla="*/ 504067 w 3095651"/>
              <a:gd name="connsiteY0" fmla="*/ 0 h 393441"/>
              <a:gd name="connsiteX1" fmla="*/ 2591584 w 3095651"/>
              <a:gd name="connsiteY1" fmla="*/ 0 h 393441"/>
              <a:gd name="connsiteX2" fmla="*/ 3072466 w 3095651"/>
              <a:gd name="connsiteY2" fmla="*/ 318750 h 393441"/>
              <a:gd name="connsiteX3" fmla="*/ 3095651 w 3095651"/>
              <a:gd name="connsiteY3" fmla="*/ 393441 h 393441"/>
              <a:gd name="connsiteX4" fmla="*/ 0 w 3095651"/>
              <a:gd name="connsiteY4" fmla="*/ 393441 h 393441"/>
              <a:gd name="connsiteX5" fmla="*/ 23185 w 3095651"/>
              <a:gd name="connsiteY5" fmla="*/ 318750 h 393441"/>
              <a:gd name="connsiteX6" fmla="*/ 504067 w 3095651"/>
              <a:gd name="connsiteY6" fmla="*/ 0 h 39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51" h="393441">
                <a:moveTo>
                  <a:pt x="504067" y="0"/>
                </a:moveTo>
                <a:lnTo>
                  <a:pt x="2591584" y="0"/>
                </a:lnTo>
                <a:cubicBezTo>
                  <a:pt x="2807760" y="0"/>
                  <a:pt x="2993238" y="131434"/>
                  <a:pt x="3072466" y="318750"/>
                </a:cubicBezTo>
                <a:lnTo>
                  <a:pt x="3095651" y="393441"/>
                </a:lnTo>
                <a:lnTo>
                  <a:pt x="0" y="393441"/>
                </a:lnTo>
                <a:lnTo>
                  <a:pt x="23185" y="318750"/>
                </a:lnTo>
                <a:cubicBezTo>
                  <a:pt x="102413" y="131434"/>
                  <a:pt x="287891" y="0"/>
                  <a:pt x="50406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504000" tIns="72000" rIns="396000" bIns="36000">
            <a:noAutofit/>
          </a:bodyPr>
          <a:lstStyle/>
          <a:p>
            <a:pPr algn="ctr"/>
            <a:r>
              <a:rPr lang="fr-FR" sz="1300" b="1" dirty="0">
                <a:solidFill>
                  <a:schemeClr val="bg1"/>
                </a:solidFill>
              </a:rPr>
              <a:t>RENFORCEMENT DES CAPACITÉS DE L’ETAT</a:t>
            </a:r>
          </a:p>
        </p:txBody>
      </p:sp>
      <p:sp>
        <p:nvSpPr>
          <p:cNvPr id="136" name="Arrondir un rectangle à un seul coin 167">
            <a:extLst>
              <a:ext uri="{FF2B5EF4-FFF2-40B4-BE49-F238E27FC236}">
                <a16:creationId xmlns:a16="http://schemas.microsoft.com/office/drawing/2014/main" id="{EC5A7C9C-7435-13D9-0DB6-B79C2026664F}"/>
              </a:ext>
            </a:extLst>
          </p:cNvPr>
          <p:cNvSpPr/>
          <p:nvPr/>
        </p:nvSpPr>
        <p:spPr>
          <a:xfrm>
            <a:off x="5106334" y="4359848"/>
            <a:ext cx="1966856" cy="326867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MODERNISATION DU SERVICE PUBLIC</a:t>
            </a: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CD2E0160-6390-A64E-134E-5EBBD690A609}"/>
              </a:ext>
            </a:extLst>
          </p:cNvPr>
          <p:cNvSpPr/>
          <p:nvPr/>
        </p:nvSpPr>
        <p:spPr>
          <a:xfrm>
            <a:off x="4625479" y="4251225"/>
            <a:ext cx="529362" cy="529362"/>
          </a:xfrm>
          <a:prstGeom prst="ellipse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8" name="Forme libre 171">
            <a:extLst>
              <a:ext uri="{FF2B5EF4-FFF2-40B4-BE49-F238E27FC236}">
                <a16:creationId xmlns:a16="http://schemas.microsoft.com/office/drawing/2014/main" id="{E2CCAAE8-4D71-C77B-C614-E26BE3D3BC20}"/>
              </a:ext>
            </a:extLst>
          </p:cNvPr>
          <p:cNvSpPr/>
          <p:nvPr/>
        </p:nvSpPr>
        <p:spPr>
          <a:xfrm>
            <a:off x="4374148" y="5544279"/>
            <a:ext cx="3091513" cy="802693"/>
          </a:xfrm>
          <a:custGeom>
            <a:avLst/>
            <a:gdLst>
              <a:gd name="connsiteX0" fmla="*/ 0 w 3131307"/>
              <a:gd name="connsiteY0" fmla="*/ 0 h 1946001"/>
              <a:gd name="connsiteX1" fmla="*/ 3131307 w 3131307"/>
              <a:gd name="connsiteY1" fmla="*/ 0 h 1946001"/>
              <a:gd name="connsiteX2" fmla="*/ 3131307 w 3131307"/>
              <a:gd name="connsiteY2" fmla="*/ 1552792 h 1946001"/>
              <a:gd name="connsiteX3" fmla="*/ 2738098 w 3131307"/>
              <a:gd name="connsiteY3" fmla="*/ 1946001 h 1946001"/>
              <a:gd name="connsiteX4" fmla="*/ 393209 w 3131307"/>
              <a:gd name="connsiteY4" fmla="*/ 1946001 h 1946001"/>
              <a:gd name="connsiteX5" fmla="*/ 0 w 3131307"/>
              <a:gd name="connsiteY5" fmla="*/ 1552792 h 194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307" h="1946001">
                <a:moveTo>
                  <a:pt x="0" y="0"/>
                </a:moveTo>
                <a:lnTo>
                  <a:pt x="3131307" y="0"/>
                </a:lnTo>
                <a:lnTo>
                  <a:pt x="3131307" y="1552792"/>
                </a:lnTo>
                <a:cubicBezTo>
                  <a:pt x="3131307" y="1769955"/>
                  <a:pt x="2955261" y="1946001"/>
                  <a:pt x="2738098" y="1946001"/>
                </a:cubicBezTo>
                <a:lnTo>
                  <a:pt x="393209" y="1946001"/>
                </a:lnTo>
                <a:cubicBezTo>
                  <a:pt x="176046" y="1946001"/>
                  <a:pt x="0" y="1769955"/>
                  <a:pt x="0" y="1552792"/>
                </a:cubicBezTo>
                <a:close/>
              </a:path>
            </a:pathLst>
          </a:custGeom>
          <a:ln w="12700">
            <a:solidFill>
              <a:srgbClr val="3C5D6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39" name="Forme libre 172">
            <a:extLst>
              <a:ext uri="{FF2B5EF4-FFF2-40B4-BE49-F238E27FC236}">
                <a16:creationId xmlns:a16="http://schemas.microsoft.com/office/drawing/2014/main" id="{72D82C21-C8BA-BE7F-A64C-9D88AAB37F01}"/>
              </a:ext>
            </a:extLst>
          </p:cNvPr>
          <p:cNvSpPr/>
          <p:nvPr/>
        </p:nvSpPr>
        <p:spPr>
          <a:xfrm>
            <a:off x="4310092" y="5049890"/>
            <a:ext cx="3239707" cy="533555"/>
          </a:xfrm>
          <a:custGeom>
            <a:avLst/>
            <a:gdLst>
              <a:gd name="connsiteX0" fmla="*/ 504067 w 3095651"/>
              <a:gd name="connsiteY0" fmla="*/ 0 h 393441"/>
              <a:gd name="connsiteX1" fmla="*/ 2591584 w 3095651"/>
              <a:gd name="connsiteY1" fmla="*/ 0 h 393441"/>
              <a:gd name="connsiteX2" fmla="*/ 3072466 w 3095651"/>
              <a:gd name="connsiteY2" fmla="*/ 318750 h 393441"/>
              <a:gd name="connsiteX3" fmla="*/ 3095651 w 3095651"/>
              <a:gd name="connsiteY3" fmla="*/ 393441 h 393441"/>
              <a:gd name="connsiteX4" fmla="*/ 0 w 3095651"/>
              <a:gd name="connsiteY4" fmla="*/ 393441 h 393441"/>
              <a:gd name="connsiteX5" fmla="*/ 23185 w 3095651"/>
              <a:gd name="connsiteY5" fmla="*/ 318750 h 393441"/>
              <a:gd name="connsiteX6" fmla="*/ 504067 w 3095651"/>
              <a:gd name="connsiteY6" fmla="*/ 0 h 39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51" h="393441">
                <a:moveTo>
                  <a:pt x="504067" y="0"/>
                </a:moveTo>
                <a:lnTo>
                  <a:pt x="2591584" y="0"/>
                </a:lnTo>
                <a:cubicBezTo>
                  <a:pt x="2807760" y="0"/>
                  <a:pt x="2993238" y="131434"/>
                  <a:pt x="3072466" y="318750"/>
                </a:cubicBezTo>
                <a:lnTo>
                  <a:pt x="3095651" y="393441"/>
                </a:lnTo>
                <a:lnTo>
                  <a:pt x="0" y="393441"/>
                </a:lnTo>
                <a:lnTo>
                  <a:pt x="23185" y="318750"/>
                </a:lnTo>
                <a:cubicBezTo>
                  <a:pt x="102413" y="131434"/>
                  <a:pt x="287891" y="0"/>
                  <a:pt x="504067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108000" tIns="72000" rIns="144000" bIns="36000">
            <a:noAutofit/>
          </a:bodyPr>
          <a:lstStyle/>
          <a:p>
            <a:pPr marL="182563" indent="-182563" algn="ctr"/>
            <a:r>
              <a:rPr lang="fr-FR" sz="1200" b="1" dirty="0">
                <a:solidFill>
                  <a:schemeClr val="bg1"/>
                </a:solidFill>
              </a:rPr>
              <a:t>PROMOTION DE L’INTELLIGENCE ARTIFICIELLE</a:t>
            </a:r>
          </a:p>
        </p:txBody>
      </p:sp>
      <p:sp>
        <p:nvSpPr>
          <p:cNvPr id="140" name="Arrondir un rectangle à un seul coin 173">
            <a:extLst>
              <a:ext uri="{FF2B5EF4-FFF2-40B4-BE49-F238E27FC236}">
                <a16:creationId xmlns:a16="http://schemas.microsoft.com/office/drawing/2014/main" id="{3456390A-5B1C-790D-2A32-322A1B1C116C}"/>
              </a:ext>
            </a:extLst>
          </p:cNvPr>
          <p:cNvSpPr/>
          <p:nvPr/>
        </p:nvSpPr>
        <p:spPr>
          <a:xfrm>
            <a:off x="4880666" y="5725999"/>
            <a:ext cx="2278373" cy="449698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E7FCFD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C5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>
              <a:lnSpc>
                <a:spcPts val="1000"/>
              </a:lnSpc>
            </a:pP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MISE EN PLACE UN SYSTÈME DE COLLECTE DE DONNÉES FIABLES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6B25C90B-FEC3-C11D-DD7A-FA5CE944BBA0}"/>
              </a:ext>
            </a:extLst>
          </p:cNvPr>
          <p:cNvSpPr/>
          <p:nvPr/>
        </p:nvSpPr>
        <p:spPr>
          <a:xfrm>
            <a:off x="4541074" y="5667642"/>
            <a:ext cx="529362" cy="52936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72000" tIns="72000" rIns="72000" bIns="36000">
            <a:noAutofit/>
          </a:bodyPr>
          <a:lstStyle/>
          <a:p>
            <a:pPr marL="182563" indent="-182563" algn="ctr"/>
            <a:r>
              <a:rPr lang="fr-FR" sz="1600" b="1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804A510-531B-448F-2B4A-D5F82A3652C8}"/>
              </a:ext>
            </a:extLst>
          </p:cNvPr>
          <p:cNvSpPr/>
          <p:nvPr/>
        </p:nvSpPr>
        <p:spPr>
          <a:xfrm>
            <a:off x="3486597" y="2466941"/>
            <a:ext cx="578210" cy="611573"/>
          </a:xfrm>
          <a:prstGeom prst="rect">
            <a:avLst/>
          </a:prstGeom>
          <a:solidFill>
            <a:srgbClr val="008A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" name="Graphique 47" descr="Deux femmes">
            <a:extLst>
              <a:ext uri="{FF2B5EF4-FFF2-40B4-BE49-F238E27FC236}">
                <a16:creationId xmlns:a16="http://schemas.microsoft.com/office/drawing/2014/main" id="{CDFD4FE0-5497-2314-3AAB-A358B612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39234" y="2505821"/>
            <a:ext cx="466236" cy="466236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CC621D57-C938-6070-5E62-CAA77129CED3}"/>
              </a:ext>
            </a:extLst>
          </p:cNvPr>
          <p:cNvSpPr/>
          <p:nvPr/>
        </p:nvSpPr>
        <p:spPr>
          <a:xfrm>
            <a:off x="3486199" y="4542525"/>
            <a:ext cx="578210" cy="611573"/>
          </a:xfrm>
          <a:prstGeom prst="rect">
            <a:avLst/>
          </a:prstGeom>
          <a:solidFill>
            <a:srgbClr val="3C5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5" name="Graphique 47" descr="Pièces">
            <a:extLst>
              <a:ext uri="{FF2B5EF4-FFF2-40B4-BE49-F238E27FC236}">
                <a16:creationId xmlns:a16="http://schemas.microsoft.com/office/drawing/2014/main" id="{9A349567-F6EA-0CED-C5FD-FC7FB4A15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38836" y="4581405"/>
            <a:ext cx="466236" cy="466236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69602AA8-8B5E-39CC-9F56-32E9DF816F6B}"/>
              </a:ext>
            </a:extLst>
          </p:cNvPr>
          <p:cNvSpPr/>
          <p:nvPr/>
        </p:nvSpPr>
        <p:spPr>
          <a:xfrm>
            <a:off x="7302514" y="2441360"/>
            <a:ext cx="578210" cy="6115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7" name="Graphique 47" descr="Scène en banlieue">
            <a:extLst>
              <a:ext uri="{FF2B5EF4-FFF2-40B4-BE49-F238E27FC236}">
                <a16:creationId xmlns:a16="http://schemas.microsoft.com/office/drawing/2014/main" id="{F2EEDB32-5A75-DF3E-84DF-EF3CC27EC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55151" y="2480240"/>
            <a:ext cx="466236" cy="466236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D32D4D59-0371-7A0A-68E2-A0376EDC3977}"/>
              </a:ext>
            </a:extLst>
          </p:cNvPr>
          <p:cNvSpPr/>
          <p:nvPr/>
        </p:nvSpPr>
        <p:spPr>
          <a:xfrm>
            <a:off x="7327582" y="4257644"/>
            <a:ext cx="578210" cy="6115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9" name="Graphique 47" descr="Livres sur une étagère">
            <a:extLst>
              <a:ext uri="{FF2B5EF4-FFF2-40B4-BE49-F238E27FC236}">
                <a16:creationId xmlns:a16="http://schemas.microsoft.com/office/drawing/2014/main" id="{85FFEA9F-E4B0-9DFD-E751-01EE0A7BA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80219" y="4296524"/>
            <a:ext cx="466236" cy="466236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5C0355BB-51DA-CBFB-272D-48A6583B9B93}"/>
              </a:ext>
            </a:extLst>
          </p:cNvPr>
          <p:cNvSpPr/>
          <p:nvPr/>
        </p:nvSpPr>
        <p:spPr>
          <a:xfrm>
            <a:off x="7243177" y="5670581"/>
            <a:ext cx="578210" cy="6115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1" name="Graphique 47" descr="Serveur">
            <a:extLst>
              <a:ext uri="{FF2B5EF4-FFF2-40B4-BE49-F238E27FC236}">
                <a16:creationId xmlns:a16="http://schemas.microsoft.com/office/drawing/2014/main" id="{299C6062-97A3-2D8A-9B49-2CDD20747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295814" y="5709461"/>
            <a:ext cx="466236" cy="466236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08CB8ACF-A7BC-AEA8-2D2F-A453053536C2}"/>
              </a:ext>
            </a:extLst>
          </p:cNvPr>
          <p:cNvSpPr/>
          <p:nvPr/>
        </p:nvSpPr>
        <p:spPr>
          <a:xfrm>
            <a:off x="10979783" y="2402021"/>
            <a:ext cx="594425" cy="6115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" name="Graphique 47" descr="Argent">
            <a:extLst>
              <a:ext uri="{FF2B5EF4-FFF2-40B4-BE49-F238E27FC236}">
                <a16:creationId xmlns:a16="http://schemas.microsoft.com/office/drawing/2014/main" id="{BE8DB776-CD3A-4345-B3C0-2195119A6E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32528" y="2440900"/>
            <a:ext cx="479311" cy="4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33" y="4862587"/>
            <a:ext cx="4741152" cy="1350444"/>
          </a:xfrm>
          <a:prstGeom prst="rect">
            <a:avLst/>
          </a:prstGeom>
        </p:spPr>
      </p:pic>
      <p:sp>
        <p:nvSpPr>
          <p:cNvPr id="3" name="Rogner un rectangle à un seul coin 28">
            <a:extLst>
              <a:ext uri="{FF2B5EF4-FFF2-40B4-BE49-F238E27FC236}">
                <a16:creationId xmlns:a16="http://schemas.microsoft.com/office/drawing/2014/main" id="{C612B09C-A049-D28F-3D57-D65629C42CB9}"/>
              </a:ext>
            </a:extLst>
          </p:cNvPr>
          <p:cNvSpPr/>
          <p:nvPr/>
        </p:nvSpPr>
        <p:spPr>
          <a:xfrm>
            <a:off x="2073353" y="2161642"/>
            <a:ext cx="7995684" cy="1178637"/>
          </a:xfrm>
          <a:prstGeom prst="snip1Rect">
            <a:avLst/>
          </a:prstGeom>
          <a:noFill/>
        </p:spPr>
        <p:txBody>
          <a:bodyPr wrap="square" t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5000" dirty="0">
                <a:solidFill>
                  <a:srgbClr val="2E7039"/>
                </a:solidFill>
                <a:sym typeface="Twentieth Century"/>
              </a:rPr>
              <a:t>Merci de votre attention</a:t>
            </a:r>
            <a:endParaRPr lang="fr-FR" sz="5000" dirty="0">
              <a:solidFill>
                <a:srgbClr val="2E7039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7CCB181-DFDC-7EA0-0D7F-693876461118}"/>
              </a:ext>
            </a:extLst>
          </p:cNvPr>
          <p:cNvCxnSpPr>
            <a:cxnSpLocks/>
          </p:cNvCxnSpPr>
          <p:nvPr/>
        </p:nvCxnSpPr>
        <p:spPr>
          <a:xfrm>
            <a:off x="5043375" y="3811774"/>
            <a:ext cx="2105247" cy="0"/>
          </a:xfrm>
          <a:prstGeom prst="line">
            <a:avLst/>
          </a:prstGeom>
          <a:ln w="19050">
            <a:solidFill>
              <a:srgbClr val="BCA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107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idx="12"/>
          </p:nvPr>
        </p:nvSpPr>
        <p:spPr>
          <a:xfrm>
            <a:off x="11001374" y="6297318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 dirty="0"/>
          </a:p>
        </p:txBody>
      </p:sp>
      <p:sp>
        <p:nvSpPr>
          <p:cNvPr id="3" name="Google Shape;111;p2">
            <a:extLst>
              <a:ext uri="{FF2B5EF4-FFF2-40B4-BE49-F238E27FC236}">
                <a16:creationId xmlns:a16="http://schemas.microsoft.com/office/drawing/2014/main" id="{89730D25-AF02-F229-C2AC-4188564BE864}"/>
              </a:ext>
            </a:extLst>
          </p:cNvPr>
          <p:cNvSpPr txBox="1"/>
          <p:nvPr/>
        </p:nvSpPr>
        <p:spPr>
          <a:xfrm>
            <a:off x="485774" y="169507"/>
            <a:ext cx="302296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SOMMAIRE </a:t>
            </a:r>
            <a:endParaRPr sz="3500" b="1" dirty="0">
              <a:solidFill>
                <a:srgbClr val="00874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9241035-AFC4-6C4C-B678-49A2FF5797C0}"/>
              </a:ext>
            </a:extLst>
          </p:cNvPr>
          <p:cNvCxnSpPr>
            <a:cxnSpLocks/>
          </p:cNvCxnSpPr>
          <p:nvPr/>
        </p:nvCxnSpPr>
        <p:spPr>
          <a:xfrm>
            <a:off x="3306724" y="495300"/>
            <a:ext cx="6963249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8">
            <a:extLst>
              <a:ext uri="{FF2B5EF4-FFF2-40B4-BE49-F238E27FC236}">
                <a16:creationId xmlns:a16="http://schemas.microsoft.com/office/drawing/2014/main" id="{AA6F6E9B-900A-9A75-10B9-AD617E22E677}"/>
              </a:ext>
            </a:extLst>
          </p:cNvPr>
          <p:cNvSpPr/>
          <p:nvPr/>
        </p:nvSpPr>
        <p:spPr>
          <a:xfrm>
            <a:off x="2076449" y="3014969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2.1 - Objectif global et défis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811F6D7-1A19-71D0-355D-9406FFB8CD92}"/>
              </a:ext>
            </a:extLst>
          </p:cNvPr>
          <p:cNvCxnSpPr>
            <a:cxnSpLocks/>
          </p:cNvCxnSpPr>
          <p:nvPr/>
        </p:nvCxnSpPr>
        <p:spPr>
          <a:xfrm>
            <a:off x="1295399" y="2587396"/>
            <a:ext cx="0" cy="2002952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E52903-94D4-4E1D-A09C-CB72C8B321D0}"/>
              </a:ext>
            </a:extLst>
          </p:cNvPr>
          <p:cNvCxnSpPr/>
          <p:nvPr/>
        </p:nvCxnSpPr>
        <p:spPr>
          <a:xfrm flipH="1">
            <a:off x="1295400" y="3206808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337CBB-5B7C-FA14-6C26-89C01FB4C291}"/>
              </a:ext>
            </a:extLst>
          </p:cNvPr>
          <p:cNvCxnSpPr/>
          <p:nvPr/>
        </p:nvCxnSpPr>
        <p:spPr>
          <a:xfrm flipH="1">
            <a:off x="1295399" y="3886643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27">
            <a:extLst>
              <a:ext uri="{FF2B5EF4-FFF2-40B4-BE49-F238E27FC236}">
                <a16:creationId xmlns:a16="http://schemas.microsoft.com/office/drawing/2014/main" id="{EE6085D4-0715-4F64-5B49-72EF1F1139BD}"/>
              </a:ext>
            </a:extLst>
          </p:cNvPr>
          <p:cNvSpPr/>
          <p:nvPr/>
        </p:nvSpPr>
        <p:spPr>
          <a:xfrm>
            <a:off x="2073380" y="4445837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2.3 - Projets, Programmes et Réformes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B173814-5BC0-DF0A-50DB-EBC98BFF531B}"/>
              </a:ext>
            </a:extLst>
          </p:cNvPr>
          <p:cNvCxnSpPr/>
          <p:nvPr/>
        </p:nvCxnSpPr>
        <p:spPr>
          <a:xfrm flipH="1">
            <a:off x="1295399" y="4604369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ADE80A00-ACB3-21D5-6E11-BC14F70B20E3}"/>
              </a:ext>
            </a:extLst>
          </p:cNvPr>
          <p:cNvSpPr/>
          <p:nvPr/>
        </p:nvSpPr>
        <p:spPr>
          <a:xfrm>
            <a:off x="10751936" y="2945038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2C22426-4BD0-4EE7-1C23-08188CCA1000}"/>
              </a:ext>
            </a:extLst>
          </p:cNvPr>
          <p:cNvSpPr/>
          <p:nvPr/>
        </p:nvSpPr>
        <p:spPr>
          <a:xfrm>
            <a:off x="10763248" y="3660594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754B5A5-0BB2-975D-BCCE-F882F1C1B36C}"/>
              </a:ext>
            </a:extLst>
          </p:cNvPr>
          <p:cNvSpPr/>
          <p:nvPr/>
        </p:nvSpPr>
        <p:spPr>
          <a:xfrm>
            <a:off x="10763248" y="4409538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47" name="Rectangle à coins arrondis 27">
            <a:extLst>
              <a:ext uri="{FF2B5EF4-FFF2-40B4-BE49-F238E27FC236}">
                <a16:creationId xmlns:a16="http://schemas.microsoft.com/office/drawing/2014/main" id="{6E62236A-4EA8-7A96-951B-4A967FD8BE38}"/>
              </a:ext>
            </a:extLst>
          </p:cNvPr>
          <p:cNvSpPr/>
          <p:nvPr/>
        </p:nvSpPr>
        <p:spPr>
          <a:xfrm>
            <a:off x="2076448" y="3712684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2.2 - Cadrage macroéconomique et taille du PAP</a:t>
            </a:r>
          </a:p>
        </p:txBody>
      </p:sp>
      <p:sp>
        <p:nvSpPr>
          <p:cNvPr id="48" name="Rectangle à coins arrondis 18">
            <a:extLst>
              <a:ext uri="{FF2B5EF4-FFF2-40B4-BE49-F238E27FC236}">
                <a16:creationId xmlns:a16="http://schemas.microsoft.com/office/drawing/2014/main" id="{DC702010-6824-B3C2-6EEF-0A3CB2B00045}"/>
              </a:ext>
            </a:extLst>
          </p:cNvPr>
          <p:cNvSpPr/>
          <p:nvPr/>
        </p:nvSpPr>
        <p:spPr>
          <a:xfrm>
            <a:off x="948692" y="1270298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chemeClr val="bg1"/>
                </a:solidFill>
              </a:rPr>
              <a:t>1 - Rappel de la vision et de quelques chiffres clés </a:t>
            </a:r>
          </a:p>
        </p:txBody>
      </p:sp>
      <p:sp>
        <p:nvSpPr>
          <p:cNvPr id="49" name="Rectangle à coins arrondis 18">
            <a:extLst>
              <a:ext uri="{FF2B5EF4-FFF2-40B4-BE49-F238E27FC236}">
                <a16:creationId xmlns:a16="http://schemas.microsoft.com/office/drawing/2014/main" id="{E5EEC4E5-AFDB-FAF4-489E-6CA8014C1E7B}"/>
              </a:ext>
            </a:extLst>
          </p:cNvPr>
          <p:cNvSpPr/>
          <p:nvPr/>
        </p:nvSpPr>
        <p:spPr>
          <a:xfrm>
            <a:off x="948692" y="2213179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rgbClr val="2F713A"/>
                </a:solidFill>
              </a:rPr>
              <a:t>2 - Présentation du PAP 3 du PSE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F976E5A-B5B3-E2C4-86A3-43FDEED6A3A5}"/>
              </a:ext>
            </a:extLst>
          </p:cNvPr>
          <p:cNvSpPr/>
          <p:nvPr/>
        </p:nvSpPr>
        <p:spPr>
          <a:xfrm>
            <a:off x="10728211" y="1214003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4223227-3705-F03E-5271-822C5D381D79}"/>
              </a:ext>
            </a:extLst>
          </p:cNvPr>
          <p:cNvSpPr/>
          <p:nvPr/>
        </p:nvSpPr>
        <p:spPr>
          <a:xfrm>
            <a:off x="10728210" y="2157893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rgbClr val="2E7039"/>
                </a:solidFill>
                <a:latin typeface="Impact" panose="020B080603090205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173996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Google Shape;111;p2"/>
          <p:cNvSpPr txBox="1"/>
          <p:nvPr/>
        </p:nvSpPr>
        <p:spPr>
          <a:xfrm>
            <a:off x="523875" y="261839"/>
            <a:ext cx="745054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PSE : RAPPEL VISION ET AXES STRATÉGIQUES</a:t>
            </a:r>
            <a:endParaRPr sz="2300" b="1" dirty="0">
              <a:solidFill>
                <a:srgbClr val="00874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399" y="860467"/>
            <a:ext cx="10448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i="1" dirty="0">
                <a:solidFill>
                  <a:srgbClr val="AA8F7A"/>
                </a:solidFill>
                <a:latin typeface="Helvetica-BoldOblique"/>
              </a:rPr>
              <a:t>« Un Sénégal émergent en 2035 avec une société solidaire dans un État de droit »</a:t>
            </a:r>
            <a:r>
              <a:rPr lang="fr-FR" sz="1800" dirty="0">
                <a:solidFill>
                  <a:srgbClr val="AA8F7A"/>
                </a:solidFill>
              </a:rPr>
              <a:t> </a:t>
            </a:r>
            <a:br>
              <a:rPr lang="fr-FR" sz="1800" dirty="0">
                <a:solidFill>
                  <a:srgbClr val="AA8F7A"/>
                </a:solidFill>
              </a:rPr>
            </a:br>
            <a:endParaRPr lang="fr-FR" sz="1800" dirty="0">
              <a:solidFill>
                <a:srgbClr val="AA8F7A"/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1296678" y="1419721"/>
            <a:ext cx="9677399" cy="828593"/>
          </a:xfrm>
          <a:prstGeom prst="triangle">
            <a:avLst/>
          </a:prstGeom>
          <a:solidFill>
            <a:srgbClr val="F0EBE8"/>
          </a:solidFill>
          <a:ln>
            <a:solidFill>
              <a:srgbClr val="388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009775" y="2513389"/>
            <a:ext cx="2200275" cy="26275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D0ECD5"/>
              </a:gs>
            </a:gsLst>
            <a:lin ang="5400000" scaled="1"/>
          </a:gradFill>
          <a:ln>
            <a:solidFill>
              <a:srgbClr val="388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8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Consolider les moteurs traditionnels de la croissance</a:t>
            </a:r>
          </a:p>
          <a:p>
            <a:pPr marL="171450" indent="-171450" algn="just">
              <a:spcAft>
                <a:spcPts val="8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Développer de nouveaux secteurs créateurs de richesses, d’emplois, d’inclusion sociale </a:t>
            </a:r>
          </a:p>
          <a:p>
            <a:pPr marL="171450" indent="-171450" algn="just">
              <a:spcAft>
                <a:spcPts val="8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Stimuler le potentiel de développement sur l’ensemble du territoire </a:t>
            </a:r>
            <a:endParaRPr lang="fr-FR" sz="1000" dirty="0">
              <a:solidFill>
                <a:srgbClr val="38884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2680" y="2522915"/>
            <a:ext cx="2225223" cy="26210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B7"/>
              </a:gs>
            </a:gsLst>
            <a:lin ang="5400000" scaled="1"/>
          </a:gradFill>
          <a:ln>
            <a:solidFill>
              <a:srgbClr val="E8D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800"/>
              </a:spcAft>
              <a:buClr>
                <a:srgbClr val="E8D916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Assurer une amélioration significative des conditions de vie des population</a:t>
            </a:r>
          </a:p>
          <a:p>
            <a:pPr marL="171450" indent="-171450" algn="just">
              <a:spcAft>
                <a:spcPts val="800"/>
              </a:spcAft>
              <a:buClr>
                <a:srgbClr val="E8D916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Lutter de façon soutenue contre les inégalités sociales</a:t>
            </a:r>
          </a:p>
          <a:p>
            <a:pPr marL="171450" indent="-171450" algn="just">
              <a:spcAft>
                <a:spcPts val="800"/>
              </a:spcAft>
              <a:buClr>
                <a:srgbClr val="E8D916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Renforcer les services sociaux de base</a:t>
            </a:r>
          </a:p>
          <a:p>
            <a:pPr marL="171450" indent="-171450" algn="just">
              <a:spcAft>
                <a:spcPts val="800"/>
              </a:spcAft>
              <a:buClr>
                <a:srgbClr val="E8D916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Gérer de façon durable les ressources</a:t>
            </a:r>
          </a:p>
          <a:p>
            <a:pPr marL="171450" indent="-171450" algn="just">
              <a:spcAft>
                <a:spcPts val="800"/>
              </a:spcAft>
              <a:buClr>
                <a:srgbClr val="E8D916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Promouvoir un développement équilibré et durable du territoire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58830" y="2503864"/>
            <a:ext cx="2166651" cy="26500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ECECA"/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Créer les meilleurs conditions d’une paix sociale afin de favoriser le plein épanouissement des potentialités</a:t>
            </a:r>
          </a:p>
          <a:p>
            <a:pPr marL="171450" indent="-171450" algn="just"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Renforcer la paix, la sécurité et la stabilité</a:t>
            </a:r>
          </a:p>
          <a:p>
            <a:pPr marL="171450" indent="-171450" algn="just"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Promouvoir la bonne gouvernance et la protection des droits et libertés</a:t>
            </a:r>
          </a:p>
          <a:p>
            <a:pPr marL="171450" indent="-171450" algn="just"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♦"/>
            </a:pPr>
            <a:r>
              <a:rPr lang="fr-FR" sz="1000" dirty="0">
                <a:solidFill>
                  <a:schemeClr val="tx1"/>
                </a:solidFill>
              </a:rPr>
              <a:t>Moderniser l’administration</a:t>
            </a:r>
          </a:p>
        </p:txBody>
      </p:sp>
      <p:pic>
        <p:nvPicPr>
          <p:cNvPr id="23" name="Google Shape;22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79" y="1532715"/>
            <a:ext cx="628291" cy="66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706254" y="2256000"/>
            <a:ext cx="8934450" cy="360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388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Plan Sénégal Émergent (PSE) </a:t>
            </a:r>
          </a:p>
        </p:txBody>
      </p:sp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234B07AF-CEA4-AE05-7936-304E2E5F93F8}"/>
              </a:ext>
            </a:extLst>
          </p:cNvPr>
          <p:cNvSpPr/>
          <p:nvPr/>
        </p:nvSpPr>
        <p:spPr>
          <a:xfrm>
            <a:off x="1690595" y="5120640"/>
            <a:ext cx="2759189" cy="717677"/>
          </a:xfrm>
          <a:prstGeom prst="round2SameRect">
            <a:avLst/>
          </a:prstGeom>
          <a:solidFill>
            <a:srgbClr val="0B8B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</a:rPr>
              <a:t>AXE 1 : </a:t>
            </a:r>
            <a:r>
              <a:rPr lang="fr-FR" sz="1200" b="1" dirty="0">
                <a:solidFill>
                  <a:schemeClr val="bg1"/>
                </a:solidFill>
              </a:rPr>
              <a:t>Transformation structurelle de l’économie et croissance</a:t>
            </a:r>
            <a:endParaRPr lang="fr-FR" sz="1200" dirty="0"/>
          </a:p>
        </p:txBody>
      </p:sp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3E32181E-B5B3-C7A7-A1D0-853F2F1627C4}"/>
              </a:ext>
            </a:extLst>
          </p:cNvPr>
          <p:cNvSpPr/>
          <p:nvPr/>
        </p:nvSpPr>
        <p:spPr>
          <a:xfrm>
            <a:off x="4792681" y="5121470"/>
            <a:ext cx="2759189" cy="717677"/>
          </a:xfrm>
          <a:prstGeom prst="round2SameRect">
            <a:avLst/>
          </a:prstGeom>
          <a:solidFill>
            <a:srgbClr val="E8D9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tx1"/>
                </a:solidFill>
              </a:rPr>
              <a:t>AXE 2 : </a:t>
            </a:r>
            <a:r>
              <a:rPr lang="fr-FR" sz="1200" b="1" dirty="0">
                <a:solidFill>
                  <a:schemeClr val="tx1"/>
                </a:solidFill>
              </a:rPr>
              <a:t>Capital humain, protection sociale et développement durable</a:t>
            </a:r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573B65BF-061B-1D0C-4665-01604837D860}"/>
              </a:ext>
            </a:extLst>
          </p:cNvPr>
          <p:cNvSpPr/>
          <p:nvPr/>
        </p:nvSpPr>
        <p:spPr>
          <a:xfrm>
            <a:off x="7894767" y="5123868"/>
            <a:ext cx="2759189" cy="717677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</a:rPr>
              <a:t>AXE 3 : </a:t>
            </a:r>
            <a:r>
              <a:rPr lang="fr-FR" sz="1200" b="1" dirty="0">
                <a:solidFill>
                  <a:schemeClr val="bg1"/>
                </a:solidFill>
              </a:rPr>
              <a:t>Gouvernance, paix et sécurité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A844510-B355-4284-9A2C-4D4182B7AB96}"/>
              </a:ext>
            </a:extLst>
          </p:cNvPr>
          <p:cNvSpPr txBox="1"/>
          <p:nvPr/>
        </p:nvSpPr>
        <p:spPr>
          <a:xfrm>
            <a:off x="1296678" y="5839862"/>
            <a:ext cx="9677398" cy="532363"/>
          </a:xfrm>
          <a:prstGeom prst="rect">
            <a:avLst/>
          </a:prstGeom>
          <a:solidFill>
            <a:srgbClr val="F0EBE8"/>
          </a:solidFill>
          <a:ln>
            <a:solidFill>
              <a:srgbClr val="388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2F713A"/>
                </a:solidFill>
              </a:rPr>
              <a:t>Pour s’inscrire dans la trajectoire de l’émergence à horizon 2035, le Sénégal a adopté en 2014 le Plan Sénégal Émergent qui constitue le référentiel de sa politique économique et </a:t>
            </a:r>
            <a:r>
              <a:rPr lang="fr-FR" sz="1200" i="1">
                <a:solidFill>
                  <a:srgbClr val="2F713A"/>
                </a:solidFill>
              </a:rPr>
              <a:t>sociale.</a:t>
            </a:r>
            <a:endParaRPr lang="fr-SN" sz="1200" i="1" dirty="0">
              <a:solidFill>
                <a:srgbClr val="2F71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28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Google Shape;111;p2"/>
          <p:cNvSpPr txBox="1"/>
          <p:nvPr/>
        </p:nvSpPr>
        <p:spPr>
          <a:xfrm>
            <a:off x="523875" y="261839"/>
            <a:ext cx="760095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PSE : CHIFFRES CLÉS ET IMPACTS</a:t>
            </a:r>
            <a:endParaRPr sz="2300" b="1" dirty="0">
              <a:solidFill>
                <a:srgbClr val="00874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8649" y="860467"/>
            <a:ext cx="10734675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FR" sz="1800" b="1" dirty="0">
                <a:solidFill>
                  <a:srgbClr val="AA8F7A"/>
                </a:solidFill>
                <a:latin typeface="Helvetica-BoldOblique"/>
              </a:rPr>
              <a:t>Un volume d’investissement significatif accompagné de réformes structurelles</a:t>
            </a:r>
            <a:r>
              <a:rPr lang="fr-FR" sz="1800" dirty="0">
                <a:solidFill>
                  <a:srgbClr val="AA8F7A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8649" y="1271020"/>
            <a:ext cx="5223511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rgbClr val="2F713A"/>
                </a:solidFill>
              </a:rPr>
              <a:t>PRÉSENTATION DU PSE</a:t>
            </a:r>
            <a:r>
              <a:rPr lang="fr-FR" sz="1500" dirty="0">
                <a:solidFill>
                  <a:srgbClr val="2F713A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6042" y="1271020"/>
            <a:ext cx="4837282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rgbClr val="2F713A"/>
                </a:solidFill>
              </a:rPr>
              <a:t>IMPACTS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131820" y="1734581"/>
            <a:ext cx="4583177" cy="406152"/>
          </a:xfrm>
          <a:prstGeom prst="roundRect">
            <a:avLst/>
          </a:prstGeom>
          <a:noFill/>
          <a:ln w="19050">
            <a:solidFill>
              <a:srgbClr val="388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300" b="1" dirty="0">
                <a:solidFill>
                  <a:srgbClr val="2F713A"/>
                </a:solidFill>
              </a:rPr>
              <a:t>Vision de croissance inclusive à l’horizon 2035</a:t>
            </a:r>
            <a:r>
              <a:rPr lang="fr-FR" sz="1300" dirty="0">
                <a:solidFill>
                  <a:srgbClr val="2F713A"/>
                </a:solidFill>
              </a:rPr>
              <a:t> </a:t>
            </a:r>
          </a:p>
        </p:txBody>
      </p:sp>
      <p:sp>
        <p:nvSpPr>
          <p:cNvPr id="19" name="Ellipse 18"/>
          <p:cNvSpPr/>
          <p:nvPr/>
        </p:nvSpPr>
        <p:spPr>
          <a:xfrm>
            <a:off x="953692" y="1729085"/>
            <a:ext cx="435158" cy="422484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142953" y="2287998"/>
            <a:ext cx="4572043" cy="40615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Économie résiliente face à la succession de crises</a:t>
            </a:r>
          </a:p>
        </p:txBody>
      </p:sp>
      <p:sp>
        <p:nvSpPr>
          <p:cNvPr id="26" name="Ellipse 25"/>
          <p:cNvSpPr/>
          <p:nvPr/>
        </p:nvSpPr>
        <p:spPr>
          <a:xfrm>
            <a:off x="964825" y="2278042"/>
            <a:ext cx="435158" cy="42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131821" y="2848588"/>
            <a:ext cx="4583174" cy="40615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180000" rtlCol="0" anchor="ctr"/>
          <a:lstStyle/>
          <a:p>
            <a:r>
              <a:rPr lang="fr-FR" sz="1300" b="1" dirty="0">
                <a:solidFill>
                  <a:srgbClr val="C00000"/>
                </a:solidFill>
              </a:rPr>
              <a:t>Projets phares moteurs de croissance</a:t>
            </a:r>
            <a:endParaRPr lang="fr-FR" sz="1300" dirty="0">
              <a:solidFill>
                <a:srgbClr val="C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53692" y="2843114"/>
            <a:ext cx="435158" cy="4224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latin typeface="Impact" panose="020B0806030902050204" pitchFamily="34" charset="0"/>
              </a:rPr>
              <a:t>27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131820" y="3410957"/>
            <a:ext cx="4583175" cy="406152"/>
          </a:xfrm>
          <a:prstGeom prst="roundRect">
            <a:avLst/>
          </a:prstGeom>
          <a:noFill/>
          <a:ln w="19050">
            <a:solidFill>
              <a:srgbClr val="AF9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300" b="1" dirty="0">
                <a:solidFill>
                  <a:srgbClr val="A78A75"/>
                </a:solidFill>
              </a:rPr>
              <a:t>Réformes phares</a:t>
            </a:r>
            <a:endParaRPr lang="fr-FR" sz="1300" dirty="0">
              <a:solidFill>
                <a:srgbClr val="A78A75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953692" y="3401001"/>
            <a:ext cx="435158" cy="422484"/>
          </a:xfrm>
          <a:prstGeom prst="ellipse">
            <a:avLst/>
          </a:prstGeom>
          <a:solidFill>
            <a:srgbClr val="AF9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latin typeface="Impact" panose="020B0806030902050204" pitchFamily="34" charset="0"/>
              </a:rPr>
              <a:t>17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131820" y="3963369"/>
            <a:ext cx="4583175" cy="406152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300" b="1" dirty="0">
                <a:solidFill>
                  <a:schemeClr val="tx2">
                    <a:lumMod val="50000"/>
                  </a:schemeClr>
                </a:solidFill>
              </a:rPr>
              <a:t>Dispositif de suivi-évaluation</a:t>
            </a:r>
          </a:p>
        </p:txBody>
      </p:sp>
      <p:sp>
        <p:nvSpPr>
          <p:cNvPr id="32" name="Ellipse 31"/>
          <p:cNvSpPr/>
          <p:nvPr/>
        </p:nvSpPr>
        <p:spPr>
          <a:xfrm>
            <a:off x="953692" y="3953413"/>
            <a:ext cx="435158" cy="4224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6724389" y="1670828"/>
            <a:ext cx="4822124" cy="40615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800" b="1" dirty="0">
                <a:solidFill>
                  <a:srgbClr val="008A42"/>
                </a:solidFill>
              </a:rPr>
              <a:t>+5,3%</a:t>
            </a:r>
            <a:r>
              <a:rPr lang="fr-FR" sz="2000" b="1" dirty="0">
                <a:solidFill>
                  <a:srgbClr val="008A42"/>
                </a:solidFill>
              </a:rPr>
              <a:t> </a:t>
            </a:r>
            <a:r>
              <a:rPr lang="fr-FR" sz="1200" b="1" dirty="0">
                <a:solidFill>
                  <a:srgbClr val="AA8F7A"/>
                </a:solidFill>
              </a:rPr>
              <a:t>de croissance économique entre 2014-2023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6715423" y="2087473"/>
            <a:ext cx="2097773" cy="40532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800" b="1" dirty="0">
                <a:solidFill>
                  <a:srgbClr val="388845"/>
                </a:solidFill>
              </a:rPr>
              <a:t>+22%</a:t>
            </a:r>
            <a:r>
              <a:rPr lang="fr-FR" sz="2000" b="1" dirty="0">
                <a:solidFill>
                  <a:srgbClr val="388845"/>
                </a:solidFill>
              </a:rPr>
              <a:t> </a:t>
            </a:r>
            <a:r>
              <a:rPr lang="fr-FR" sz="1200" b="1" dirty="0">
                <a:solidFill>
                  <a:srgbClr val="AA8F7A"/>
                </a:solidFill>
              </a:rPr>
              <a:t>PIB/tête </a:t>
            </a:r>
            <a:endParaRPr lang="fr-FR" sz="1200" dirty="0">
              <a:solidFill>
                <a:srgbClr val="AA8F7A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715424" y="2879947"/>
            <a:ext cx="4822124" cy="40615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800" b="1" dirty="0">
                <a:solidFill>
                  <a:srgbClr val="388845"/>
                </a:solidFill>
              </a:rPr>
              <a:t>69 ans </a:t>
            </a:r>
            <a:r>
              <a:rPr lang="fr-FR" sz="1200" b="1" dirty="0">
                <a:solidFill>
                  <a:srgbClr val="AA8F7A"/>
                </a:solidFill>
              </a:rPr>
              <a:t>espérance de vie à la naissance (2023)</a:t>
            </a:r>
            <a:endParaRPr lang="fr-FR" sz="1200" dirty="0">
              <a:solidFill>
                <a:srgbClr val="AA8F7A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733755" y="3270263"/>
            <a:ext cx="5217402" cy="40615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sz="1800" b="1" dirty="0">
                <a:solidFill>
                  <a:srgbClr val="388845"/>
                </a:solidFill>
              </a:rPr>
              <a:t>-5 points  </a:t>
            </a:r>
            <a:r>
              <a:rPr lang="fr-FR" sz="1200" b="1" dirty="0">
                <a:solidFill>
                  <a:srgbClr val="AA8F7A"/>
                </a:solidFill>
              </a:rPr>
              <a:t>taux de pauvreté national (37,8% EHCVM)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733754" y="3668878"/>
            <a:ext cx="1218609" cy="40615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b="1" dirty="0">
                <a:solidFill>
                  <a:srgbClr val="388845"/>
                </a:solidFill>
              </a:rPr>
              <a:t>X</a:t>
            </a:r>
            <a:r>
              <a:rPr lang="fr-FR" sz="1800" b="1" dirty="0">
                <a:solidFill>
                  <a:srgbClr val="008A42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9424" y="3751866"/>
            <a:ext cx="3427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AA8F7A"/>
                </a:solidFill>
              </a:rPr>
              <a:t>puissance installée (MW)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64824" y="4697562"/>
            <a:ext cx="6987539" cy="15523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095151" y="4585325"/>
            <a:ext cx="3551276" cy="292388"/>
          </a:xfrm>
          <a:prstGeom prst="rect">
            <a:avLst/>
          </a:prstGeom>
          <a:solidFill>
            <a:srgbClr val="388845"/>
          </a:solidFill>
        </p:spPr>
        <p:txBody>
          <a:bodyPr wrap="square">
            <a:sp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</a:rPr>
              <a:t>PAP 2019-2023 : TAILLE ET RÉPARTITION</a:t>
            </a:r>
            <a:endParaRPr lang="fr-FR" sz="13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8464"/>
              </p:ext>
            </p:extLst>
          </p:nvPr>
        </p:nvGraphicFramePr>
        <p:xfrm>
          <a:off x="1174760" y="4975412"/>
          <a:ext cx="6544477" cy="1129553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210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5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COÛT GLOBAL :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b="1" i="0" u="none" strike="noStrike" cap="none" dirty="0">
                          <a:solidFill>
                            <a:srgbClr val="2F713A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fr-FR" sz="1600" b="1" i="0" u="none" strike="noStrike" cap="none" baseline="0" dirty="0">
                          <a:solidFill>
                            <a:srgbClr val="2F713A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600" b="1" i="0" u="none" strike="noStrike" cap="none" dirty="0">
                          <a:solidFill>
                            <a:srgbClr val="2F713A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712 Mds FCFA </a:t>
                      </a:r>
                      <a:r>
                        <a:rPr lang="fr-FR" sz="1600" dirty="0">
                          <a:solidFill>
                            <a:srgbClr val="2F713A"/>
                          </a:solidFill>
                        </a:rPr>
                        <a:t> 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2DE2AB28-218C-3E22-5188-C2CE3FDC0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127751"/>
              </p:ext>
            </p:extLst>
          </p:nvPr>
        </p:nvGraphicFramePr>
        <p:xfrm>
          <a:off x="3466214" y="4994343"/>
          <a:ext cx="1959444" cy="11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Graphique 11" descr="Graphique à barres">
            <a:extLst>
              <a:ext uri="{FF2B5EF4-FFF2-40B4-BE49-F238E27FC236}">
                <a16:creationId xmlns:a16="http://schemas.microsoft.com/office/drawing/2014/main" id="{78BE27EC-5AA9-2C03-B792-222FB64EF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0249" y="1666569"/>
            <a:ext cx="396260" cy="396260"/>
          </a:xfrm>
          <a:prstGeom prst="rect">
            <a:avLst/>
          </a:prstGeom>
        </p:spPr>
      </p:pic>
      <p:pic>
        <p:nvPicPr>
          <p:cNvPr id="13" name="Graphique 12" descr="Groupe d’hommes">
            <a:extLst>
              <a:ext uri="{FF2B5EF4-FFF2-40B4-BE49-F238E27FC236}">
                <a16:creationId xmlns:a16="http://schemas.microsoft.com/office/drawing/2014/main" id="{2CC20E30-D787-5D30-2896-DE4DED152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85431" y="3276249"/>
            <a:ext cx="356657" cy="356657"/>
          </a:xfrm>
          <a:prstGeom prst="rect">
            <a:avLst/>
          </a:prstGeom>
        </p:spPr>
      </p:pic>
      <p:pic>
        <p:nvPicPr>
          <p:cNvPr id="14" name="Graphique 13" descr="Croissance commerciale">
            <a:extLst>
              <a:ext uri="{FF2B5EF4-FFF2-40B4-BE49-F238E27FC236}">
                <a16:creationId xmlns:a16="http://schemas.microsoft.com/office/drawing/2014/main" id="{94B4A77C-2F46-FB22-B3E3-837C21FBD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565842" y="2871658"/>
            <a:ext cx="396260" cy="396260"/>
          </a:xfrm>
          <a:prstGeom prst="rect">
            <a:avLst/>
          </a:prstGeom>
        </p:spPr>
      </p:pic>
      <p:pic>
        <p:nvPicPr>
          <p:cNvPr id="15" name="Graphique 14" descr="Graphique en secteurs">
            <a:extLst>
              <a:ext uri="{FF2B5EF4-FFF2-40B4-BE49-F238E27FC236}">
                <a16:creationId xmlns:a16="http://schemas.microsoft.com/office/drawing/2014/main" id="{39985ADD-AA09-23BB-18EA-B43CDFB70B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40070" y="2097185"/>
            <a:ext cx="396260" cy="39626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EA3B0710-8C7A-34EA-AC72-27D695BD6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90" y="3691732"/>
            <a:ext cx="356657" cy="356657"/>
          </a:xfrm>
          <a:prstGeom prst="rect">
            <a:avLst/>
          </a:prstGeom>
        </p:spPr>
      </p:pic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51A14EF6-7360-F0D8-D03F-F28826595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744734"/>
              </p:ext>
            </p:extLst>
          </p:nvPr>
        </p:nvGraphicFramePr>
        <p:xfrm>
          <a:off x="5468190" y="4886947"/>
          <a:ext cx="2251047" cy="11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7" name="Rectangle à coins arrondis 36"/>
          <p:cNvSpPr/>
          <p:nvPr/>
        </p:nvSpPr>
        <p:spPr>
          <a:xfrm>
            <a:off x="6724568" y="2475118"/>
            <a:ext cx="4822124" cy="40615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/>
          <a:lstStyle/>
          <a:p>
            <a:r>
              <a:rPr lang="fr-FR" b="1" dirty="0">
                <a:solidFill>
                  <a:srgbClr val="388845"/>
                </a:solidFill>
              </a:rPr>
              <a:t>X</a:t>
            </a:r>
            <a:r>
              <a:rPr lang="fr-FR" sz="1800" b="1" dirty="0">
                <a:solidFill>
                  <a:srgbClr val="388845"/>
                </a:solidFill>
              </a:rPr>
              <a:t>2 </a:t>
            </a:r>
            <a:r>
              <a:rPr lang="fr-FR" sz="1200" b="1" dirty="0">
                <a:solidFill>
                  <a:srgbClr val="AA8F7A"/>
                </a:solidFill>
              </a:rPr>
              <a:t>exportations/tête </a:t>
            </a:r>
            <a:endParaRPr lang="fr-FR" sz="1200" dirty="0">
              <a:solidFill>
                <a:srgbClr val="AA8F7A"/>
              </a:solidFill>
            </a:endParaRPr>
          </a:p>
        </p:txBody>
      </p:sp>
      <p:pic>
        <p:nvPicPr>
          <p:cNvPr id="41" name="Graphique 13">
            <a:extLst>
              <a:ext uri="{FF2B5EF4-FFF2-40B4-BE49-F238E27FC236}">
                <a16:creationId xmlns:a16="http://schemas.microsoft.com/office/drawing/2014/main" id="{94B4A77C-2F46-FB22-B3E3-837C21FBDC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43" y="2489533"/>
            <a:ext cx="396260" cy="3178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097DB8-97FE-F278-F7ED-426D915A65C7}"/>
              </a:ext>
            </a:extLst>
          </p:cNvPr>
          <p:cNvSpPr/>
          <p:nvPr/>
        </p:nvSpPr>
        <p:spPr>
          <a:xfrm>
            <a:off x="7035460" y="3934562"/>
            <a:ext cx="43278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b="1" dirty="0">
              <a:solidFill>
                <a:srgbClr val="AA8F7A"/>
              </a:solidFill>
            </a:endParaRPr>
          </a:p>
          <a:p>
            <a:r>
              <a:rPr lang="fr-FR" sz="1800" b="1" dirty="0">
                <a:solidFill>
                  <a:srgbClr val="008A42"/>
                </a:solidFill>
                <a:latin typeface="+mn-lt"/>
                <a:ea typeface="+mn-ea"/>
                <a:cs typeface="+mn-cs"/>
              </a:rPr>
              <a:t>3327,7 Km </a:t>
            </a:r>
            <a:r>
              <a:rPr lang="fr-FR" sz="1200" b="1" dirty="0">
                <a:solidFill>
                  <a:srgbClr val="AA8F7A"/>
                </a:solidFill>
                <a:latin typeface="+mn-lt"/>
                <a:ea typeface="+mn-ea"/>
                <a:cs typeface="+mn-cs"/>
              </a:rPr>
              <a:t>de routes construites entre 2014 et 2022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42" y="4061809"/>
            <a:ext cx="446792" cy="446792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1DCB5B7-203F-6F22-5003-A87445C28F3C}"/>
              </a:ext>
            </a:extLst>
          </p:cNvPr>
          <p:cNvCxnSpPr>
            <a:cxnSpLocks/>
          </p:cNvCxnSpPr>
          <p:nvPr/>
        </p:nvCxnSpPr>
        <p:spPr>
          <a:xfrm>
            <a:off x="8838971" y="2087771"/>
            <a:ext cx="0" cy="862240"/>
          </a:xfrm>
          <a:prstGeom prst="line">
            <a:avLst/>
          </a:prstGeom>
          <a:ln w="19050">
            <a:solidFill>
              <a:srgbClr val="2E70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33">
            <a:extLst>
              <a:ext uri="{FF2B5EF4-FFF2-40B4-BE49-F238E27FC236}">
                <a16:creationId xmlns:a16="http://schemas.microsoft.com/office/drawing/2014/main" id="{7FFBC989-EBA8-2635-971B-0FEFF9C336A7}"/>
              </a:ext>
            </a:extLst>
          </p:cNvPr>
          <p:cNvSpPr/>
          <p:nvPr/>
        </p:nvSpPr>
        <p:spPr>
          <a:xfrm>
            <a:off x="9233612" y="2330721"/>
            <a:ext cx="961948" cy="40532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0" rtlCol="0" anchor="ctr"/>
          <a:lstStyle/>
          <a:p>
            <a:r>
              <a:rPr lang="fr-FR" sz="1800" b="1" dirty="0">
                <a:solidFill>
                  <a:srgbClr val="388845"/>
                </a:solidFill>
              </a:rPr>
              <a:t>+29%</a:t>
            </a:r>
            <a:endParaRPr lang="fr-FR" sz="1100" dirty="0">
              <a:solidFill>
                <a:srgbClr val="AA8F7A"/>
              </a:solidFill>
            </a:endParaRPr>
          </a:p>
        </p:txBody>
      </p:sp>
      <p:pic>
        <p:nvPicPr>
          <p:cNvPr id="23" name="Graphique 22" descr="Cérémonie d’observation de la lune">
            <a:extLst>
              <a:ext uri="{FF2B5EF4-FFF2-40B4-BE49-F238E27FC236}">
                <a16:creationId xmlns:a16="http://schemas.microsoft.com/office/drawing/2014/main" id="{1581F0A3-46A3-B6D9-1803-BDE5A46269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90938" y="2257369"/>
            <a:ext cx="485293" cy="485293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FB989FDB-4B8B-9416-340E-B9326ACA2DD6}"/>
              </a:ext>
            </a:extLst>
          </p:cNvPr>
          <p:cNvSpPr txBox="1"/>
          <p:nvPr/>
        </p:nvSpPr>
        <p:spPr>
          <a:xfrm>
            <a:off x="10100871" y="2303723"/>
            <a:ext cx="1131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AA8F7A"/>
                </a:solidFill>
              </a:rPr>
              <a:t>production céréalière</a:t>
            </a:r>
          </a:p>
        </p:txBody>
      </p:sp>
      <p:sp>
        <p:nvSpPr>
          <p:cNvPr id="6" name="Rectangle à coins arrondis 6">
            <a:extLst>
              <a:ext uri="{FF2B5EF4-FFF2-40B4-BE49-F238E27FC236}">
                <a16:creationId xmlns:a16="http://schemas.microsoft.com/office/drawing/2014/main" id="{000D62A8-2D5D-60FC-FB44-CA8F3C213542}"/>
              </a:ext>
            </a:extLst>
          </p:cNvPr>
          <p:cNvSpPr/>
          <p:nvPr/>
        </p:nvSpPr>
        <p:spPr>
          <a:xfrm>
            <a:off x="8410352" y="4697562"/>
            <a:ext cx="3131829" cy="153186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03418B-66EE-2A54-DBA2-A0F81B73EA2C}"/>
              </a:ext>
            </a:extLst>
          </p:cNvPr>
          <p:cNvSpPr/>
          <p:nvPr/>
        </p:nvSpPr>
        <p:spPr>
          <a:xfrm>
            <a:off x="8832096" y="4589458"/>
            <a:ext cx="2289565" cy="280253"/>
          </a:xfrm>
          <a:prstGeom prst="rect">
            <a:avLst/>
          </a:prstGeom>
          <a:solidFill>
            <a:srgbClr val="388845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TAUX DE RÉALISATION</a:t>
            </a:r>
            <a:endParaRPr lang="fr-FR" sz="1200" dirty="0">
              <a:solidFill>
                <a:schemeClr val="bg1"/>
              </a:solidFill>
            </a:endParaRPr>
          </a:p>
        </p:txBody>
      </p:sp>
      <p:graphicFrame>
        <p:nvGraphicFramePr>
          <p:cNvPr id="42" name="Tableau 13">
            <a:extLst>
              <a:ext uri="{FF2B5EF4-FFF2-40B4-BE49-F238E27FC236}">
                <a16:creationId xmlns:a16="http://schemas.microsoft.com/office/drawing/2014/main" id="{A2E98FAA-1D1A-47E4-6398-3AE645E30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22540"/>
              </p:ext>
            </p:extLst>
          </p:nvPr>
        </p:nvGraphicFramePr>
        <p:xfrm>
          <a:off x="8633493" y="5059760"/>
          <a:ext cx="2685546" cy="977765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1040383">
                  <a:extLst>
                    <a:ext uri="{9D8B030D-6E8A-4147-A177-3AD203B41FA5}">
                      <a16:colId xmlns:a16="http://schemas.microsoft.com/office/drawing/2014/main" val="1289890946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2880059987"/>
                    </a:ext>
                  </a:extLst>
                </a:gridCol>
                <a:gridCol w="837089">
                  <a:extLst>
                    <a:ext uri="{9D8B030D-6E8A-4147-A177-3AD203B41FA5}">
                      <a16:colId xmlns:a16="http://schemas.microsoft.com/office/drawing/2014/main" val="943859094"/>
                    </a:ext>
                  </a:extLst>
                </a:gridCol>
              </a:tblGrid>
              <a:tr h="33768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F713A"/>
                          </a:solidFill>
                        </a:rPr>
                        <a:t>AXE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rgbClr val="2F713A"/>
                          </a:solidFill>
                        </a:rPr>
                        <a:t>87,1%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88,1%</a:t>
                      </a:r>
                    </a:p>
                    <a:p>
                      <a:pPr algn="ctr"/>
                      <a:r>
                        <a:rPr lang="fr-FR" sz="1000" i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(moyenne)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79208"/>
                  </a:ext>
                </a:extLst>
              </a:tr>
              <a:tr h="2741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AC8300"/>
                          </a:solidFill>
                        </a:rPr>
                        <a:t>AXE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rgbClr val="AC8300"/>
                          </a:solidFill>
                        </a:rPr>
                        <a:t>96,6%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53,6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0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22007"/>
                  </a:ext>
                </a:extLst>
              </a:tr>
              <a:tr h="2741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AXE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rgbClr val="C00000"/>
                          </a:solidFill>
                        </a:rPr>
                        <a:t>87,0%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AB7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0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2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75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idx="12"/>
          </p:nvPr>
        </p:nvSpPr>
        <p:spPr>
          <a:xfrm>
            <a:off x="11001374" y="6297318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Google Shape;111;p2">
            <a:extLst>
              <a:ext uri="{FF2B5EF4-FFF2-40B4-BE49-F238E27FC236}">
                <a16:creationId xmlns:a16="http://schemas.microsoft.com/office/drawing/2014/main" id="{89730D25-AF02-F229-C2AC-4188564BE864}"/>
              </a:ext>
            </a:extLst>
          </p:cNvPr>
          <p:cNvSpPr txBox="1"/>
          <p:nvPr/>
        </p:nvSpPr>
        <p:spPr>
          <a:xfrm>
            <a:off x="485774" y="169507"/>
            <a:ext cx="302296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 dirty="0">
                <a:solidFill>
                  <a:srgbClr val="DED0C8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SOMMAIRE </a:t>
            </a:r>
            <a:endParaRPr sz="3500" b="1" dirty="0">
              <a:solidFill>
                <a:srgbClr val="DED0C8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9241035-AFC4-6C4C-B678-49A2FF5797C0}"/>
              </a:ext>
            </a:extLst>
          </p:cNvPr>
          <p:cNvCxnSpPr>
            <a:cxnSpLocks/>
          </p:cNvCxnSpPr>
          <p:nvPr/>
        </p:nvCxnSpPr>
        <p:spPr>
          <a:xfrm>
            <a:off x="3306724" y="495300"/>
            <a:ext cx="6963249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18">
            <a:extLst>
              <a:ext uri="{FF2B5EF4-FFF2-40B4-BE49-F238E27FC236}">
                <a16:creationId xmlns:a16="http://schemas.microsoft.com/office/drawing/2014/main" id="{5A47AB2F-79F1-AAFD-5616-FF8821A09871}"/>
              </a:ext>
            </a:extLst>
          </p:cNvPr>
          <p:cNvSpPr/>
          <p:nvPr/>
        </p:nvSpPr>
        <p:spPr>
          <a:xfrm>
            <a:off x="2076449" y="3014969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900" b="1" dirty="0">
                <a:solidFill>
                  <a:schemeClr val="bg1"/>
                </a:solidFill>
              </a:rPr>
              <a:t>2.1 - Objectif global et défis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8444551-B236-16CE-5C3A-C60E0478739B}"/>
              </a:ext>
            </a:extLst>
          </p:cNvPr>
          <p:cNvCxnSpPr>
            <a:cxnSpLocks/>
          </p:cNvCxnSpPr>
          <p:nvPr/>
        </p:nvCxnSpPr>
        <p:spPr>
          <a:xfrm>
            <a:off x="1295399" y="2587396"/>
            <a:ext cx="0" cy="2002952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D29B588-5095-41BA-ADB1-4F0BB2975BB1}"/>
              </a:ext>
            </a:extLst>
          </p:cNvPr>
          <p:cNvCxnSpPr/>
          <p:nvPr/>
        </p:nvCxnSpPr>
        <p:spPr>
          <a:xfrm flipH="1">
            <a:off x="1295400" y="3206808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CCAFA78-27C6-71C8-DAC3-9336471E8B77}"/>
              </a:ext>
            </a:extLst>
          </p:cNvPr>
          <p:cNvCxnSpPr/>
          <p:nvPr/>
        </p:nvCxnSpPr>
        <p:spPr>
          <a:xfrm flipH="1">
            <a:off x="1295399" y="3886643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27">
            <a:extLst>
              <a:ext uri="{FF2B5EF4-FFF2-40B4-BE49-F238E27FC236}">
                <a16:creationId xmlns:a16="http://schemas.microsoft.com/office/drawing/2014/main" id="{896254CB-EE72-2C73-2ACE-6BF564EA842E}"/>
              </a:ext>
            </a:extLst>
          </p:cNvPr>
          <p:cNvSpPr/>
          <p:nvPr/>
        </p:nvSpPr>
        <p:spPr>
          <a:xfrm>
            <a:off x="2073380" y="4445837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2.3 - Projets, Programmes et Réformes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1F97380-D687-00C1-E8D7-631F64A3D948}"/>
              </a:ext>
            </a:extLst>
          </p:cNvPr>
          <p:cNvCxnSpPr/>
          <p:nvPr/>
        </p:nvCxnSpPr>
        <p:spPr>
          <a:xfrm flipH="1">
            <a:off x="1295399" y="4604369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EF24C5C1-B12B-0DEB-2633-84610F7083E9}"/>
              </a:ext>
            </a:extLst>
          </p:cNvPr>
          <p:cNvSpPr/>
          <p:nvPr/>
        </p:nvSpPr>
        <p:spPr>
          <a:xfrm>
            <a:off x="10751936" y="2945038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8FFFA12-8A97-A5EE-FC51-80A84609ABFF}"/>
              </a:ext>
            </a:extLst>
          </p:cNvPr>
          <p:cNvSpPr/>
          <p:nvPr/>
        </p:nvSpPr>
        <p:spPr>
          <a:xfrm>
            <a:off x="10763248" y="3660594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5197137-8A77-09FC-C643-8D9FF41FAF55}"/>
              </a:ext>
            </a:extLst>
          </p:cNvPr>
          <p:cNvSpPr/>
          <p:nvPr/>
        </p:nvSpPr>
        <p:spPr>
          <a:xfrm>
            <a:off x="10763248" y="4409538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41" name="Rectangle à coins arrondis 27">
            <a:extLst>
              <a:ext uri="{FF2B5EF4-FFF2-40B4-BE49-F238E27FC236}">
                <a16:creationId xmlns:a16="http://schemas.microsoft.com/office/drawing/2014/main" id="{9335BD85-0537-8421-15D3-B5785C1F31CC}"/>
              </a:ext>
            </a:extLst>
          </p:cNvPr>
          <p:cNvSpPr/>
          <p:nvPr/>
        </p:nvSpPr>
        <p:spPr>
          <a:xfrm>
            <a:off x="2076448" y="3712684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2.2 - Cadrage macroéconomique et taille du PAP</a:t>
            </a:r>
          </a:p>
        </p:txBody>
      </p:sp>
      <p:sp>
        <p:nvSpPr>
          <p:cNvPr id="11" name="Rectangle à coins arrondis 18">
            <a:extLst>
              <a:ext uri="{FF2B5EF4-FFF2-40B4-BE49-F238E27FC236}">
                <a16:creationId xmlns:a16="http://schemas.microsoft.com/office/drawing/2014/main" id="{D803E0CF-CB13-AB6C-8CA0-68CA4C0B9A55}"/>
              </a:ext>
            </a:extLst>
          </p:cNvPr>
          <p:cNvSpPr/>
          <p:nvPr/>
        </p:nvSpPr>
        <p:spPr>
          <a:xfrm>
            <a:off x="948692" y="1270298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rgbClr val="2E7039"/>
                </a:solidFill>
              </a:rPr>
              <a:t>1 - Rappel de la vision et de quelques chiffres clés </a:t>
            </a:r>
          </a:p>
        </p:txBody>
      </p:sp>
      <p:sp>
        <p:nvSpPr>
          <p:cNvPr id="12" name="Rectangle à coins arrondis 18">
            <a:extLst>
              <a:ext uri="{FF2B5EF4-FFF2-40B4-BE49-F238E27FC236}">
                <a16:creationId xmlns:a16="http://schemas.microsoft.com/office/drawing/2014/main" id="{3BAB2DD8-795A-3323-47B4-68461AF156C8}"/>
              </a:ext>
            </a:extLst>
          </p:cNvPr>
          <p:cNvSpPr/>
          <p:nvPr/>
        </p:nvSpPr>
        <p:spPr>
          <a:xfrm>
            <a:off x="948692" y="2213179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chemeClr val="bg1"/>
                </a:solidFill>
              </a:rPr>
              <a:t>2 - Présentation du PAP 3 du PSE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0984677-7D04-0A5B-172F-AA3B55915BAC}"/>
              </a:ext>
            </a:extLst>
          </p:cNvPr>
          <p:cNvSpPr/>
          <p:nvPr/>
        </p:nvSpPr>
        <p:spPr>
          <a:xfrm>
            <a:off x="10728211" y="1214003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rgbClr val="2E7039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8" name="Forme libre 23">
            <a:extLst>
              <a:ext uri="{FF2B5EF4-FFF2-40B4-BE49-F238E27FC236}">
                <a16:creationId xmlns:a16="http://schemas.microsoft.com/office/drawing/2014/main" id="{A8A21DF4-F65A-C1DB-6669-55C545C61A1F}"/>
              </a:ext>
            </a:extLst>
          </p:cNvPr>
          <p:cNvSpPr/>
          <p:nvPr/>
        </p:nvSpPr>
        <p:spPr>
          <a:xfrm>
            <a:off x="2073380" y="3013731"/>
            <a:ext cx="168811" cy="389433"/>
          </a:xfrm>
          <a:custGeom>
            <a:avLst/>
            <a:gdLst>
              <a:gd name="connsiteX0" fmla="*/ 62754 w 159964"/>
              <a:gd name="connsiteY0" fmla="*/ 0 h 376518"/>
              <a:gd name="connsiteX1" fmla="*/ 159964 w 159964"/>
              <a:gd name="connsiteY1" fmla="*/ 0 h 376518"/>
              <a:gd name="connsiteX2" fmla="*/ 97210 w 159964"/>
              <a:gd name="connsiteY2" fmla="*/ 62754 h 376518"/>
              <a:gd name="connsiteX3" fmla="*/ 97210 w 159964"/>
              <a:gd name="connsiteY3" fmla="*/ 313764 h 376518"/>
              <a:gd name="connsiteX4" fmla="*/ 159964 w 159964"/>
              <a:gd name="connsiteY4" fmla="*/ 376518 h 376518"/>
              <a:gd name="connsiteX5" fmla="*/ 62754 w 159964"/>
              <a:gd name="connsiteY5" fmla="*/ 376518 h 376518"/>
              <a:gd name="connsiteX6" fmla="*/ 0 w 159964"/>
              <a:gd name="connsiteY6" fmla="*/ 313764 h 376518"/>
              <a:gd name="connsiteX7" fmla="*/ 0 w 159964"/>
              <a:gd name="connsiteY7" fmla="*/ 62754 h 376518"/>
              <a:gd name="connsiteX8" fmla="*/ 62754 w 159964"/>
              <a:gd name="connsiteY8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64" h="376518">
                <a:moveTo>
                  <a:pt x="62754" y="0"/>
                </a:moveTo>
                <a:lnTo>
                  <a:pt x="159964" y="0"/>
                </a:lnTo>
                <a:cubicBezTo>
                  <a:pt x="125306" y="0"/>
                  <a:pt x="97210" y="28096"/>
                  <a:pt x="97210" y="62754"/>
                </a:cubicBezTo>
                <a:lnTo>
                  <a:pt x="97210" y="313764"/>
                </a:lnTo>
                <a:cubicBezTo>
                  <a:pt x="97210" y="348422"/>
                  <a:pt x="125306" y="376518"/>
                  <a:pt x="159964" y="376518"/>
                </a:cubicBezTo>
                <a:lnTo>
                  <a:pt x="62754" y="376518"/>
                </a:lnTo>
                <a:cubicBezTo>
                  <a:pt x="28096" y="376518"/>
                  <a:pt x="0" y="348422"/>
                  <a:pt x="0" y="313764"/>
                </a:cubicBezTo>
                <a:lnTo>
                  <a:pt x="0" y="62754"/>
                </a:lnTo>
                <a:cubicBezTo>
                  <a:pt x="0" y="28096"/>
                  <a:pt x="28096" y="0"/>
                  <a:pt x="627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98035D6-DE61-469A-349E-334AE63C0541}"/>
              </a:ext>
            </a:extLst>
          </p:cNvPr>
          <p:cNvSpPr/>
          <p:nvPr/>
        </p:nvSpPr>
        <p:spPr>
          <a:xfrm>
            <a:off x="10728210" y="2157893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166440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Google Shape;111;p2"/>
          <p:cNvSpPr txBox="1"/>
          <p:nvPr/>
        </p:nvSpPr>
        <p:spPr>
          <a:xfrm>
            <a:off x="523874" y="261839"/>
            <a:ext cx="950262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A4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 : OBJECTIF </a:t>
            </a:r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GLOBAL ET PRINCIPAUX DÉFIS IDENTIFIÉS</a:t>
            </a:r>
            <a:endParaRPr sz="2300" b="1" dirty="0">
              <a:solidFill>
                <a:srgbClr val="00874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563526" y="1180380"/>
            <a:ext cx="10866474" cy="1031404"/>
            <a:chOff x="563526" y="1945758"/>
            <a:chExt cx="10866474" cy="723014"/>
          </a:xfrm>
        </p:grpSpPr>
        <p:sp>
          <p:nvSpPr>
            <p:cNvPr id="13" name="Rectangle 12"/>
            <p:cNvSpPr/>
            <p:nvPr/>
          </p:nvSpPr>
          <p:spPr>
            <a:xfrm>
              <a:off x="563526" y="1945758"/>
              <a:ext cx="1913860" cy="723014"/>
            </a:xfrm>
            <a:prstGeom prst="rect">
              <a:avLst/>
            </a:prstGeom>
            <a:solidFill>
              <a:srgbClr val="008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latin typeface="+mj-lt"/>
                </a:rPr>
                <a:t>OBJECTIF GLOBAL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77386" y="1945758"/>
              <a:ext cx="8952614" cy="723014"/>
            </a:xfrm>
            <a:prstGeom prst="rect">
              <a:avLst/>
            </a:prstGeom>
            <a:solidFill>
              <a:srgbClr val="CCE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atin typeface="Tw Cen MT" panose="020B0602020104020603" pitchFamily="34" charset="0"/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2817626" y="2030819"/>
              <a:ext cx="8319766" cy="5486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8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/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L’objectif global de la stratégie est d’entretenir un rythme soutenu d’amélioration du bien-être de la population à travers la promotion d’une économie résiliente et porteuse d’une croissance forte, inclusive et durable.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3526" y="2395575"/>
            <a:ext cx="1913860" cy="3439952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latin typeface="+mj-lt"/>
              </a:rPr>
              <a:t>PRINCIPAUX DÉFIS DE DÉVELOPPEMENT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7386" y="2395575"/>
            <a:ext cx="8952614" cy="3439951"/>
          </a:xfrm>
          <a:prstGeom prst="rect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Tw Cen MT" panose="020B0602020104020603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806993" y="2764214"/>
            <a:ext cx="8080745" cy="3939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Construction d’une économie compétitive, inclusive et résiliente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806993" y="3317403"/>
            <a:ext cx="8080745" cy="3939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Développement d’un capital humain de qualité et capture du dividende démographique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2806993" y="3881521"/>
            <a:ext cx="8080745" cy="3939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Renforcement de la résilience des communautés face aux risques et catastrophes 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817626" y="4476943"/>
            <a:ext cx="8080745" cy="3939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Consolidation de la gouvernance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2823623" y="5072365"/>
            <a:ext cx="8080745" cy="3939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Promotion d’une administration publique moderne, transparente et performante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9503" y="860467"/>
            <a:ext cx="1073467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endParaRPr lang="fr-FR" sz="1800" b="1" dirty="0">
              <a:solidFill>
                <a:srgbClr val="AA8F7A"/>
              </a:solidFill>
              <a:latin typeface="Helvetica-BoldOblique"/>
            </a:endParaRPr>
          </a:p>
        </p:txBody>
      </p:sp>
    </p:spTree>
    <p:extLst>
      <p:ext uri="{BB962C8B-B14F-4D97-AF65-F5344CB8AC3E}">
        <p14:creationId xmlns:p14="http://schemas.microsoft.com/office/powerpoint/2010/main" val="105714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idx="12"/>
          </p:nvPr>
        </p:nvSpPr>
        <p:spPr>
          <a:xfrm>
            <a:off x="11001374" y="6297318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56268E9-2CC7-0F80-8955-52D21ED24DFA}"/>
              </a:ext>
            </a:extLst>
          </p:cNvPr>
          <p:cNvCxnSpPr>
            <a:cxnSpLocks/>
          </p:cNvCxnSpPr>
          <p:nvPr/>
        </p:nvCxnSpPr>
        <p:spPr>
          <a:xfrm>
            <a:off x="3209544" y="495300"/>
            <a:ext cx="6847331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18">
            <a:extLst>
              <a:ext uri="{FF2B5EF4-FFF2-40B4-BE49-F238E27FC236}">
                <a16:creationId xmlns:a16="http://schemas.microsoft.com/office/drawing/2014/main" id="{13315BB6-41A1-07B2-0D17-28DE4BA1011E}"/>
              </a:ext>
            </a:extLst>
          </p:cNvPr>
          <p:cNvSpPr/>
          <p:nvPr/>
        </p:nvSpPr>
        <p:spPr>
          <a:xfrm>
            <a:off x="2076449" y="3014969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2.1 - Objectif global et défis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F59F6F1-FA47-D924-2539-2A9D602C8751}"/>
              </a:ext>
            </a:extLst>
          </p:cNvPr>
          <p:cNvCxnSpPr>
            <a:cxnSpLocks/>
          </p:cNvCxnSpPr>
          <p:nvPr/>
        </p:nvCxnSpPr>
        <p:spPr>
          <a:xfrm>
            <a:off x="1295399" y="2587396"/>
            <a:ext cx="0" cy="2002952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9C3DB3A-D2A1-8AD9-D0F3-FED34C575F37}"/>
              </a:ext>
            </a:extLst>
          </p:cNvPr>
          <p:cNvCxnSpPr/>
          <p:nvPr/>
        </p:nvCxnSpPr>
        <p:spPr>
          <a:xfrm flipH="1">
            <a:off x="1295400" y="3206808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1AACE311-2C8C-A5B1-EA18-EC309C55E58B}"/>
              </a:ext>
            </a:extLst>
          </p:cNvPr>
          <p:cNvCxnSpPr/>
          <p:nvPr/>
        </p:nvCxnSpPr>
        <p:spPr>
          <a:xfrm flipH="1">
            <a:off x="1295399" y="3886643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27">
            <a:extLst>
              <a:ext uri="{FF2B5EF4-FFF2-40B4-BE49-F238E27FC236}">
                <a16:creationId xmlns:a16="http://schemas.microsoft.com/office/drawing/2014/main" id="{636040E5-B3FC-C5F3-EE1B-588B779E3E5D}"/>
              </a:ext>
            </a:extLst>
          </p:cNvPr>
          <p:cNvSpPr/>
          <p:nvPr/>
        </p:nvSpPr>
        <p:spPr>
          <a:xfrm>
            <a:off x="2073380" y="4445837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700" b="1" dirty="0">
                <a:solidFill>
                  <a:srgbClr val="2F713A"/>
                </a:solidFill>
              </a:rPr>
              <a:t>2.3 - Projets, Programmes et Réformes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B4FED4-DA22-027F-542C-377B3AD0EF6D}"/>
              </a:ext>
            </a:extLst>
          </p:cNvPr>
          <p:cNvCxnSpPr/>
          <p:nvPr/>
        </p:nvCxnSpPr>
        <p:spPr>
          <a:xfrm flipH="1">
            <a:off x="1295399" y="4604369"/>
            <a:ext cx="781049" cy="0"/>
          </a:xfrm>
          <a:prstGeom prst="line">
            <a:avLst/>
          </a:prstGeom>
          <a:ln w="12700">
            <a:solidFill>
              <a:srgbClr val="388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883F3085-BFAD-6B3B-78D0-ABC0B0EE1DE9}"/>
              </a:ext>
            </a:extLst>
          </p:cNvPr>
          <p:cNvSpPr/>
          <p:nvPr/>
        </p:nvSpPr>
        <p:spPr>
          <a:xfrm>
            <a:off x="10751936" y="2945038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4621717-8489-DD5D-955C-1D9941663941}"/>
              </a:ext>
            </a:extLst>
          </p:cNvPr>
          <p:cNvSpPr/>
          <p:nvPr/>
        </p:nvSpPr>
        <p:spPr>
          <a:xfrm>
            <a:off x="10763248" y="3660594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A8834420-0DC6-BBD4-D5A2-19B46F69FFA1}"/>
              </a:ext>
            </a:extLst>
          </p:cNvPr>
          <p:cNvSpPr/>
          <p:nvPr/>
        </p:nvSpPr>
        <p:spPr>
          <a:xfrm>
            <a:off x="10763248" y="4409538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800" dirty="0">
                <a:solidFill>
                  <a:srgbClr val="2F713A"/>
                </a:solidFill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49" name="Rectangle à coins arrondis 27">
            <a:extLst>
              <a:ext uri="{FF2B5EF4-FFF2-40B4-BE49-F238E27FC236}">
                <a16:creationId xmlns:a16="http://schemas.microsoft.com/office/drawing/2014/main" id="{F54B49EE-A862-62EC-D281-4987E956E141}"/>
              </a:ext>
            </a:extLst>
          </p:cNvPr>
          <p:cNvSpPr/>
          <p:nvPr/>
        </p:nvSpPr>
        <p:spPr>
          <a:xfrm>
            <a:off x="2076448" y="3712684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1900" b="1" dirty="0">
                <a:solidFill>
                  <a:schemeClr val="bg1"/>
                </a:solidFill>
              </a:rPr>
              <a:t>2.2 - Cadrage macroéconomique et taille du PAP</a:t>
            </a:r>
          </a:p>
        </p:txBody>
      </p:sp>
      <p:sp>
        <p:nvSpPr>
          <p:cNvPr id="50" name="Rectangle à coins arrondis 18">
            <a:extLst>
              <a:ext uri="{FF2B5EF4-FFF2-40B4-BE49-F238E27FC236}">
                <a16:creationId xmlns:a16="http://schemas.microsoft.com/office/drawing/2014/main" id="{8901B32A-B9A3-A1D1-4156-986307890D25}"/>
              </a:ext>
            </a:extLst>
          </p:cNvPr>
          <p:cNvSpPr/>
          <p:nvPr/>
        </p:nvSpPr>
        <p:spPr>
          <a:xfrm>
            <a:off x="948692" y="1270298"/>
            <a:ext cx="8239125" cy="380462"/>
          </a:xfrm>
          <a:prstGeom prst="roundRect">
            <a:avLst/>
          </a:prstGeom>
          <a:solidFill>
            <a:srgbClr val="E7DFD9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rgbClr val="2E7039"/>
                </a:solidFill>
              </a:rPr>
              <a:t>1 - Rappel de la vision et de quelques chiffres clés </a:t>
            </a:r>
          </a:p>
        </p:txBody>
      </p:sp>
      <p:sp>
        <p:nvSpPr>
          <p:cNvPr id="51" name="Rectangle à coins arrondis 18">
            <a:extLst>
              <a:ext uri="{FF2B5EF4-FFF2-40B4-BE49-F238E27FC236}">
                <a16:creationId xmlns:a16="http://schemas.microsoft.com/office/drawing/2014/main" id="{9D240AF8-CAC7-ADCE-96EF-368887929D92}"/>
              </a:ext>
            </a:extLst>
          </p:cNvPr>
          <p:cNvSpPr/>
          <p:nvPr/>
        </p:nvSpPr>
        <p:spPr>
          <a:xfrm>
            <a:off x="948692" y="2213179"/>
            <a:ext cx="8239125" cy="380462"/>
          </a:xfrm>
          <a:prstGeom prst="roundRect">
            <a:avLst/>
          </a:prstGeom>
          <a:solidFill>
            <a:srgbClr val="388845"/>
          </a:solidFill>
          <a:ln w="12700">
            <a:solidFill>
              <a:srgbClr val="38884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fr-FR" sz="2200" b="1" dirty="0">
                <a:solidFill>
                  <a:schemeClr val="bg1"/>
                </a:solidFill>
              </a:rPr>
              <a:t>2 - Présentation du PAP 3 du PSE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177C50E-2D7A-87E7-74DA-1A3705B22950}"/>
              </a:ext>
            </a:extLst>
          </p:cNvPr>
          <p:cNvSpPr/>
          <p:nvPr/>
        </p:nvSpPr>
        <p:spPr>
          <a:xfrm>
            <a:off x="10728211" y="1214003"/>
            <a:ext cx="498875" cy="498875"/>
          </a:xfrm>
          <a:prstGeom prst="ellipse">
            <a:avLst/>
          </a:prstGeom>
          <a:solidFill>
            <a:srgbClr val="E7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rgbClr val="2E7039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3" name="Forme libre 23">
            <a:extLst>
              <a:ext uri="{FF2B5EF4-FFF2-40B4-BE49-F238E27FC236}">
                <a16:creationId xmlns:a16="http://schemas.microsoft.com/office/drawing/2014/main" id="{2D90FF7C-8B68-29FA-F21E-72F898560E9B}"/>
              </a:ext>
            </a:extLst>
          </p:cNvPr>
          <p:cNvSpPr/>
          <p:nvPr/>
        </p:nvSpPr>
        <p:spPr>
          <a:xfrm>
            <a:off x="2073380" y="3717819"/>
            <a:ext cx="168811" cy="389433"/>
          </a:xfrm>
          <a:custGeom>
            <a:avLst/>
            <a:gdLst>
              <a:gd name="connsiteX0" fmla="*/ 62754 w 159964"/>
              <a:gd name="connsiteY0" fmla="*/ 0 h 376518"/>
              <a:gd name="connsiteX1" fmla="*/ 159964 w 159964"/>
              <a:gd name="connsiteY1" fmla="*/ 0 h 376518"/>
              <a:gd name="connsiteX2" fmla="*/ 97210 w 159964"/>
              <a:gd name="connsiteY2" fmla="*/ 62754 h 376518"/>
              <a:gd name="connsiteX3" fmla="*/ 97210 w 159964"/>
              <a:gd name="connsiteY3" fmla="*/ 313764 h 376518"/>
              <a:gd name="connsiteX4" fmla="*/ 159964 w 159964"/>
              <a:gd name="connsiteY4" fmla="*/ 376518 h 376518"/>
              <a:gd name="connsiteX5" fmla="*/ 62754 w 159964"/>
              <a:gd name="connsiteY5" fmla="*/ 376518 h 376518"/>
              <a:gd name="connsiteX6" fmla="*/ 0 w 159964"/>
              <a:gd name="connsiteY6" fmla="*/ 313764 h 376518"/>
              <a:gd name="connsiteX7" fmla="*/ 0 w 159964"/>
              <a:gd name="connsiteY7" fmla="*/ 62754 h 376518"/>
              <a:gd name="connsiteX8" fmla="*/ 62754 w 159964"/>
              <a:gd name="connsiteY8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64" h="376518">
                <a:moveTo>
                  <a:pt x="62754" y="0"/>
                </a:moveTo>
                <a:lnTo>
                  <a:pt x="159964" y="0"/>
                </a:lnTo>
                <a:cubicBezTo>
                  <a:pt x="125306" y="0"/>
                  <a:pt x="97210" y="28096"/>
                  <a:pt x="97210" y="62754"/>
                </a:cubicBezTo>
                <a:lnTo>
                  <a:pt x="97210" y="313764"/>
                </a:lnTo>
                <a:cubicBezTo>
                  <a:pt x="97210" y="348422"/>
                  <a:pt x="125306" y="376518"/>
                  <a:pt x="159964" y="376518"/>
                </a:cubicBezTo>
                <a:lnTo>
                  <a:pt x="62754" y="376518"/>
                </a:lnTo>
                <a:cubicBezTo>
                  <a:pt x="28096" y="376518"/>
                  <a:pt x="0" y="348422"/>
                  <a:pt x="0" y="313764"/>
                </a:cubicBezTo>
                <a:lnTo>
                  <a:pt x="0" y="62754"/>
                </a:lnTo>
                <a:cubicBezTo>
                  <a:pt x="0" y="28096"/>
                  <a:pt x="28096" y="0"/>
                  <a:pt x="627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3C4D2683-F3C1-B234-E934-9B637AEE50B5}"/>
              </a:ext>
            </a:extLst>
          </p:cNvPr>
          <p:cNvSpPr/>
          <p:nvPr/>
        </p:nvSpPr>
        <p:spPr>
          <a:xfrm>
            <a:off x="10728210" y="2157893"/>
            <a:ext cx="498875" cy="498875"/>
          </a:xfrm>
          <a:prstGeom prst="ellipse">
            <a:avLst/>
          </a:prstGeom>
          <a:solidFill>
            <a:srgbClr val="388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5" name="Google Shape;111;p2">
            <a:extLst>
              <a:ext uri="{FF2B5EF4-FFF2-40B4-BE49-F238E27FC236}">
                <a16:creationId xmlns:a16="http://schemas.microsoft.com/office/drawing/2014/main" id="{795A199E-55A5-0E1F-EEB1-407F372C8885}"/>
              </a:ext>
            </a:extLst>
          </p:cNvPr>
          <p:cNvSpPr txBox="1"/>
          <p:nvPr/>
        </p:nvSpPr>
        <p:spPr>
          <a:xfrm>
            <a:off x="485774" y="169507"/>
            <a:ext cx="302296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 dirty="0">
                <a:solidFill>
                  <a:srgbClr val="DED0C8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SOMMAIRE </a:t>
            </a:r>
            <a:endParaRPr sz="3500" b="1" dirty="0">
              <a:solidFill>
                <a:srgbClr val="DED0C8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60240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Google Shape;111;p2"/>
          <p:cNvSpPr txBox="1"/>
          <p:nvPr/>
        </p:nvSpPr>
        <p:spPr>
          <a:xfrm>
            <a:off x="523874" y="261839"/>
            <a:ext cx="950262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PERSPECTIVES MACROÉCONOMIQUES ET FISCALES 2024-2028</a:t>
            </a:r>
            <a:endParaRPr sz="2300" b="1" dirty="0">
              <a:solidFill>
                <a:srgbClr val="00874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9503" y="860467"/>
            <a:ext cx="1073467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FR" sz="1800" b="1" dirty="0">
                <a:solidFill>
                  <a:srgbClr val="AA8F7A"/>
                </a:solidFill>
                <a:latin typeface="Helvetica-BoldOblique"/>
              </a:rPr>
              <a:t>Des prévisions robustes dans la continuité de la dynamique initiée par le PSE</a:t>
            </a:r>
          </a:p>
        </p:txBody>
      </p:sp>
      <p:sp>
        <p:nvSpPr>
          <p:cNvPr id="39" name="Rogner un rectangle à un seul coin 38"/>
          <p:cNvSpPr/>
          <p:nvPr/>
        </p:nvSpPr>
        <p:spPr>
          <a:xfrm>
            <a:off x="628647" y="1330683"/>
            <a:ext cx="5756261" cy="250924"/>
          </a:xfrm>
          <a:prstGeom prst="snip1Rect">
            <a:avLst/>
          </a:prstGeom>
          <a:solidFill>
            <a:srgbClr val="388845"/>
          </a:solidFill>
        </p:spPr>
        <p:txBody>
          <a:bodyPr wrap="square" tIns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COMMENTAIRES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3906" y="1589192"/>
            <a:ext cx="5756261" cy="2723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400"/>
              </a:spcBef>
              <a:spcAft>
                <a:spcPts val="4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200" b="1" dirty="0"/>
              <a:t>La mise en œuvre de la PAP 3 du PSE devrait contribuer à une croissance robuste, attendue à plus de 7,7% en moyenne sur la période 2024-2028.</a:t>
            </a:r>
          </a:p>
          <a:p>
            <a:pPr marL="171450" indent="-171450" algn="just">
              <a:spcAft>
                <a:spcPts val="4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200" b="1" dirty="0"/>
              <a:t>Il s’appuiera sur une forte contribution du secteur privé avec un accompagnement soutenu de l’État et le renforcement de la gouvernance à tous les niveaux</a:t>
            </a:r>
            <a:r>
              <a:rPr lang="fr-FR" sz="1200" dirty="0"/>
              <a:t>.</a:t>
            </a:r>
          </a:p>
          <a:p>
            <a:pPr marL="171450" indent="-171450" algn="just">
              <a:spcAft>
                <a:spcPts val="4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200" dirty="0"/>
              <a:t>Il préparera la </a:t>
            </a:r>
            <a:r>
              <a:rPr lang="fr-FR" sz="1200" b="1" dirty="0"/>
              <a:t>sortie sans heurts de la catégorie des PMA </a:t>
            </a:r>
            <a:r>
              <a:rPr lang="fr-FR" sz="1200" dirty="0"/>
              <a:t>et permettra </a:t>
            </a:r>
            <a:r>
              <a:rPr lang="fr-FR" sz="1200" b="1" dirty="0"/>
              <a:t>d’accélérer la convergence de notre économie </a:t>
            </a:r>
            <a:r>
              <a:rPr lang="fr-FR" sz="1200" dirty="0"/>
              <a:t>vers le cercle des pays à revenu intermédiaire de la tranche supérieure. </a:t>
            </a:r>
          </a:p>
          <a:p>
            <a:pPr marL="171450" indent="-171450" algn="just">
              <a:spcAft>
                <a:spcPts val="400"/>
              </a:spcAft>
              <a:buClr>
                <a:srgbClr val="388845"/>
              </a:buClr>
              <a:buFont typeface="Arial" panose="020B0604020202020204" pitchFamily="34" charset="0"/>
              <a:buChar char="♦"/>
            </a:pPr>
            <a:r>
              <a:rPr lang="fr-FR" sz="1200" b="1" dirty="0"/>
              <a:t>Dans ce cadre, le déficit budgétaire, attendu à 3,9% en 2024</a:t>
            </a:r>
            <a:r>
              <a:rPr lang="fr-FR" sz="1200" dirty="0"/>
              <a:t>, devrait poursuivre une tendance à la baisse pour converger vers le plafond communautaire de </a:t>
            </a:r>
            <a:r>
              <a:rPr lang="fr-FR" sz="1200" b="1" dirty="0"/>
              <a:t>3,0% en 2028</a:t>
            </a:r>
            <a:r>
              <a:rPr lang="fr-FR" sz="1200" dirty="0"/>
              <a:t>, à la faveur de la dynamique de croissance vigoureuse sur la période </a:t>
            </a:r>
            <a:r>
              <a:rPr lang="fr-FR" sz="1200" b="1" dirty="0"/>
              <a:t>2024-2028</a:t>
            </a:r>
            <a:r>
              <a:rPr lang="fr-FR" sz="1200" dirty="0"/>
              <a:t>, ainsi que de l’amélioration de l’efficacité et de l’efficience des dépenses publiques. </a:t>
            </a:r>
          </a:p>
        </p:txBody>
      </p:sp>
      <p:sp>
        <p:nvSpPr>
          <p:cNvPr id="48" name="Rogner un rectangle à un seul coin 47"/>
          <p:cNvSpPr/>
          <p:nvPr/>
        </p:nvSpPr>
        <p:spPr>
          <a:xfrm>
            <a:off x="628646" y="4432132"/>
            <a:ext cx="5756261" cy="250924"/>
          </a:xfrm>
          <a:prstGeom prst="snip1Rect">
            <a:avLst/>
          </a:prstGeom>
          <a:solidFill>
            <a:srgbClr val="BDE5C4"/>
          </a:solidFill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PRESSION FISCALE </a:t>
            </a:r>
            <a:r>
              <a:rPr lang="fr-FR" sz="900" b="1" dirty="0"/>
              <a:t>(%)</a:t>
            </a:r>
            <a:r>
              <a:rPr lang="fr-FR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ATTENDUE</a:t>
            </a:r>
          </a:p>
        </p:txBody>
      </p:sp>
      <p:sp>
        <p:nvSpPr>
          <p:cNvPr id="29" name="Rogner un rectangle à un seul coin 28"/>
          <p:cNvSpPr/>
          <p:nvPr/>
        </p:nvSpPr>
        <p:spPr>
          <a:xfrm>
            <a:off x="6932428" y="1340207"/>
            <a:ext cx="4442243" cy="250924"/>
          </a:xfrm>
          <a:prstGeom prst="snip1Rect">
            <a:avLst/>
          </a:prstGeom>
          <a:solidFill>
            <a:srgbClr val="BDE5C4"/>
          </a:solidFill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CROISSANCE DU PIB RÉEL (%) ATTENDUE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D170CDB-8B82-4D8C-8C74-790CBCEE67D2}"/>
              </a:ext>
            </a:extLst>
          </p:cNvPr>
          <p:cNvSpPr txBox="1"/>
          <p:nvPr/>
        </p:nvSpPr>
        <p:spPr>
          <a:xfrm>
            <a:off x="5296414" y="6221169"/>
            <a:ext cx="2355803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algn="just">
              <a:lnSpc>
                <a:spcPct val="150000"/>
              </a:lnSpc>
              <a:spcAft>
                <a:spcPts val="600"/>
              </a:spcAft>
              <a:defRPr sz="1200" u="sng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S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 </a:t>
            </a:r>
            <a:r>
              <a:rPr lang="fr-SN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DGPPE, 2023</a:t>
            </a:r>
          </a:p>
        </p:txBody>
      </p:sp>
      <p:sp>
        <p:nvSpPr>
          <p:cNvPr id="37" name="Rogner un rectangle à un seul coin 36"/>
          <p:cNvSpPr/>
          <p:nvPr/>
        </p:nvSpPr>
        <p:spPr>
          <a:xfrm>
            <a:off x="6932428" y="4426139"/>
            <a:ext cx="4442243" cy="250924"/>
          </a:xfrm>
          <a:prstGeom prst="snip1Rect">
            <a:avLst/>
          </a:prstGeom>
          <a:solidFill>
            <a:srgbClr val="BDE5C4"/>
          </a:solidFill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DÉFICIT BUDGÉTAIRE </a:t>
            </a:r>
            <a:r>
              <a:rPr lang="fr-FR" sz="900" b="1"/>
              <a:t>(%)</a:t>
            </a:r>
            <a:r>
              <a:rPr lang="fr-FR" sz="900" b="1">
                <a:solidFill>
                  <a:schemeClr val="tx1">
                    <a:lumMod val="85000"/>
                    <a:lumOff val="15000"/>
                  </a:schemeClr>
                </a:solidFill>
              </a:rPr>
              <a:t> ATTENDU</a:t>
            </a:r>
            <a:endParaRPr lang="fr-FR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E07CA49-F749-6DED-B8BB-F87CC5F6D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735320"/>
              </p:ext>
            </p:extLst>
          </p:nvPr>
        </p:nvGraphicFramePr>
        <p:xfrm>
          <a:off x="709234" y="4786710"/>
          <a:ext cx="5675674" cy="139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5D74561-EBC9-4BD2-B92F-639B3BEB3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368745"/>
              </p:ext>
            </p:extLst>
          </p:nvPr>
        </p:nvGraphicFramePr>
        <p:xfrm>
          <a:off x="6932429" y="1788956"/>
          <a:ext cx="4442240" cy="241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4372464-B2DF-9AF8-53D6-66E9AB855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036692"/>
              </p:ext>
            </p:extLst>
          </p:nvPr>
        </p:nvGraphicFramePr>
        <p:xfrm>
          <a:off x="6936709" y="4858217"/>
          <a:ext cx="4588540" cy="139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22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11001374" y="6291009"/>
            <a:ext cx="52387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Google Shape;111;p2"/>
          <p:cNvSpPr txBox="1"/>
          <p:nvPr/>
        </p:nvSpPr>
        <p:spPr>
          <a:xfrm>
            <a:off x="523874" y="324018"/>
            <a:ext cx="9686028" cy="37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lnSpc>
                <a:spcPts val="2200"/>
              </a:lnSpc>
            </a:pPr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PAP 2024-2028</a:t>
            </a:r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fr-FR" sz="2300" b="1" dirty="0">
                <a:solidFill>
                  <a:srgbClr val="00874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Twentieth Century"/>
              </a:rPr>
              <a:t>AGRÉGATS MACROÉCONOMIQUES</a:t>
            </a:r>
            <a:endParaRPr sz="2300" b="1" dirty="0">
              <a:solidFill>
                <a:srgbClr val="00874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24573"/>
              </p:ext>
            </p:extLst>
          </p:nvPr>
        </p:nvGraphicFramePr>
        <p:xfrm>
          <a:off x="628650" y="1463443"/>
          <a:ext cx="10925748" cy="3937895"/>
        </p:xfrm>
        <a:graphic>
          <a:graphicData uri="http://schemas.openxmlformats.org/drawingml/2006/table">
            <a:tbl>
              <a:tblPr firstRow="1" bandRow="1">
                <a:tableStyleId>{FF3498CC-7E24-4A28-83FC-753BE4063C64}</a:tableStyleId>
              </a:tblPr>
              <a:tblGrid>
                <a:gridCol w="414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4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AGRÉGATS MACROÉCONOMIQUES</a:t>
                      </a:r>
                      <a:endParaRPr lang="fr-FR" sz="1500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fr-FR" sz="1500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fr-FR" sz="1500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fr-FR" sz="1500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fr-FR" sz="1500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500" b="1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2028</a:t>
                      </a:r>
                      <a:endParaRPr lang="fr-FR" sz="1500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500" b="1" i="0" u="none" strike="noStrike" cap="none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Moyenne 2024-2028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6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Taux de croissance du PIB réel (en %)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9,3%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11,0%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6,0%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6,2%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6,1%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1" i="0" u="none" strike="noStrike" cap="none" dirty="0">
                          <a:solidFill>
                            <a:srgbClr val="2E7039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7,7%</a:t>
                      </a:r>
                      <a:endParaRPr lang="fr-FR" sz="1300" b="1" i="0" u="none" strike="noStrike" cap="none" dirty="0">
                        <a:solidFill>
                          <a:srgbClr val="2E7039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71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Taux d'investissement global (en % du PIB)</a:t>
                      </a:r>
                      <a:endParaRPr lang="fr-FR" sz="1300" b="0" i="0" u="none" strike="noStrike" cap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37,7%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38,0%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39,0%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39,5%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39,9%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38,8%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3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Pression fiscale (en % du PIB)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19,5%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22%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20,7%</a:t>
                      </a:r>
                      <a:endParaRPr lang="fr-FR" sz="13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17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Taux de croissance des dépenses (en %)</a:t>
                      </a:r>
                      <a:endParaRPr lang="fr-FR" sz="1300" b="0" i="0" u="none" strike="noStrike" cap="none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12,1%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12,4%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11,3%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13,5%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10,4%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11,9%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17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Solde budgétaire global en pourcentage du PIB (en %)</a:t>
                      </a:r>
                      <a:endParaRPr lang="fr-FR" sz="1300" b="0" i="0" u="none" strike="noStrike" cap="none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3,9%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3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3,2%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884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628650" y="781050"/>
            <a:ext cx="11019797" cy="0"/>
          </a:xfrm>
          <a:prstGeom prst="line">
            <a:avLst/>
          </a:prstGeom>
          <a:ln w="12700">
            <a:solidFill>
              <a:srgbClr val="388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9503" y="860467"/>
            <a:ext cx="1073467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FR" sz="1800" b="1" dirty="0">
                <a:solidFill>
                  <a:srgbClr val="AA8F7A"/>
                </a:solidFill>
                <a:latin typeface="Helvetica-BoldOblique"/>
              </a:rPr>
              <a:t>Une trajectoire de croissance des principaux agrégats macroéconomiques attendus d’ici à 2028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E6FD6C-300D-AE7F-FEC5-C6B89448D020}"/>
              </a:ext>
            </a:extLst>
          </p:cNvPr>
          <p:cNvSpPr txBox="1"/>
          <p:nvPr/>
        </p:nvSpPr>
        <p:spPr>
          <a:xfrm>
            <a:off x="10209902" y="5569175"/>
            <a:ext cx="1438545" cy="25417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algn="just">
              <a:lnSpc>
                <a:spcPct val="150000"/>
              </a:lnSpc>
              <a:spcAft>
                <a:spcPts val="600"/>
              </a:spcAft>
              <a:defRPr sz="1200" u="sng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S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 </a:t>
            </a:r>
            <a:r>
              <a:rPr lang="fr-SN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DGPPE, 2023</a:t>
            </a:r>
          </a:p>
        </p:txBody>
      </p:sp>
    </p:spTree>
    <p:extLst>
      <p:ext uri="{BB962C8B-B14F-4D97-AF65-F5344CB8AC3E}">
        <p14:creationId xmlns:p14="http://schemas.microsoft.com/office/powerpoint/2010/main" val="3653678188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Double-Exposure-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ALLPPT-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and End Slide Master">
  <a:themeElements>
    <a:clrScheme name="Double-Exposure-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2413</Words>
  <Application>Microsoft Office PowerPoint</Application>
  <PresentationFormat>Grand écran</PresentationFormat>
  <Paragraphs>478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Section Break Slide Master</vt:lpstr>
      <vt:lpstr>1_Contents Slide Master</vt:lpstr>
      <vt:lpstr>Cover and End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T.GAYE</dc:creator>
  <cp:lastModifiedBy>Alle Nar Diop</cp:lastModifiedBy>
  <cp:revision>1063</cp:revision>
  <dcterms:created xsi:type="dcterms:W3CDTF">2018-04-24T17:14:44Z</dcterms:created>
  <dcterms:modified xsi:type="dcterms:W3CDTF">2023-10-03T10:41:56Z</dcterms:modified>
</cp:coreProperties>
</file>